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0" r:id="rId1"/>
  </p:sldMasterIdLst>
  <p:notesMasterIdLst>
    <p:notesMasterId r:id="rId18"/>
  </p:notesMasterIdLst>
  <p:sldIdLst>
    <p:sldId id="256" r:id="rId2"/>
    <p:sldId id="323" r:id="rId3"/>
    <p:sldId id="324" r:id="rId4"/>
    <p:sldId id="280" r:id="rId5"/>
    <p:sldId id="307" r:id="rId6"/>
    <p:sldId id="332" r:id="rId7"/>
    <p:sldId id="326" r:id="rId8"/>
    <p:sldId id="317" r:id="rId9"/>
    <p:sldId id="308" r:id="rId10"/>
    <p:sldId id="327" r:id="rId11"/>
    <p:sldId id="334" r:id="rId12"/>
    <p:sldId id="329" r:id="rId13"/>
    <p:sldId id="333" r:id="rId14"/>
    <p:sldId id="268" r:id="rId15"/>
    <p:sldId id="321" r:id="rId16"/>
    <p:sldId id="316" r:id="rId17"/>
  </p:sldIdLst>
  <p:sldSz cx="9144000" cy="5143500" type="screen16x9"/>
  <p:notesSz cx="6858000" cy="9144000"/>
  <p:embeddedFontLst>
    <p:embeddedFont>
      <p:font typeface="Albert Sans" panose="020B0604020202020204" charset="0"/>
      <p:regular r:id="rId19"/>
      <p:bold r:id="rId20"/>
      <p:italic r:id="rId21"/>
      <p:boldItalic r:id="rId22"/>
    </p:embeddedFont>
    <p:embeddedFont>
      <p:font typeface="Barlow" panose="00000500000000000000" pitchFamily="2" charset="0"/>
      <p:regular r:id="rId23"/>
      <p:bold r:id="rId24"/>
      <p:italic r:id="rId25"/>
      <p:boldItalic r:id="rId26"/>
    </p:embeddedFont>
    <p:embeddedFont>
      <p:font typeface="Calibri" panose="020F0502020204030204" pitchFamily="34" charset="0"/>
      <p:regular r:id="rId27"/>
      <p:bold r:id="rId28"/>
      <p:italic r:id="rId29"/>
      <p:boldItalic r:id="rId30"/>
    </p:embeddedFont>
    <p:embeddedFont>
      <p:font typeface="Fascinate Inline" panose="020B0604020202020204" charset="0"/>
      <p:regular r:id="rId31"/>
      <p:bold r:id="rId32"/>
    </p:embeddedFont>
    <p:embeddedFont>
      <p:font typeface="Righteous" panose="020B0604020202020204" charset="0"/>
      <p:regular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3BF7C98-5637-7695-F031-B3E21C76B679}" name="Rumiyya Alili" initials="RA" userId="S::ralili12171@ada.edu.az::35151606-85cc-430e-b3de-3bf7ba0a7ff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45DEE4-B8D5-4452-9896-538B2C218363}">
  <a:tblStyle styleId="{8645DEE4-B8D5-4452-9896-538B2C21836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0" autoAdjust="0"/>
    <p:restoredTop sz="94632"/>
  </p:normalViewPr>
  <p:slideViewPr>
    <p:cSldViewPr snapToGrid="0">
      <p:cViewPr varScale="1">
        <p:scale>
          <a:sx n="89" d="100"/>
          <a:sy n="89" d="100"/>
        </p:scale>
        <p:origin x="644" y="5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21" Type="http://schemas.openxmlformats.org/officeDocument/2006/relationships/font" Target="fonts/font3.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0632916cb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20632916cb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6033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1d3c0204299_1_10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1d3c0204299_1_1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10500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cff25f7595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1cff25f7595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5877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19468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206d769a794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206d769a794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206d769a794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206d769a794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79764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206d769a794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206d769a794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464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10" name="Google Shape;10;p2"/>
          <p:cNvSpPr/>
          <p:nvPr/>
        </p:nvSpPr>
        <p:spPr>
          <a:xfrm>
            <a:off x="7816375" y="125400"/>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732025" y="384475"/>
            <a:ext cx="276000" cy="2760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208275" y="12011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79400" y="4151300"/>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96550" y="2768975"/>
            <a:ext cx="299100" cy="2991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10450" y="15920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txBox="1">
            <a:spLocks noGrp="1"/>
          </p:cNvSpPr>
          <p:nvPr>
            <p:ph type="ctrTitle"/>
          </p:nvPr>
        </p:nvSpPr>
        <p:spPr>
          <a:xfrm>
            <a:off x="1405800" y="1394787"/>
            <a:ext cx="6332400" cy="1890300"/>
          </a:xfrm>
          <a:prstGeom prst="rect">
            <a:avLst/>
          </a:prstGeom>
        </p:spPr>
        <p:txBody>
          <a:bodyPr spcFirstLastPara="1" wrap="square" lIns="91425" tIns="91425" rIns="91425" bIns="91425" anchor="b" anchorCtr="0">
            <a:noAutofit/>
          </a:bodyPr>
          <a:lstStyle>
            <a:lvl1pPr lvl="0" algn="l">
              <a:lnSpc>
                <a:spcPct val="100000"/>
              </a:lnSpc>
              <a:spcBef>
                <a:spcPts val="0"/>
              </a:spcBef>
              <a:spcAft>
                <a:spcPts val="0"/>
              </a:spcAft>
              <a:buSzPts val="5200"/>
              <a:buFont typeface="Fascinate Inline"/>
              <a:buNone/>
              <a:defRPr sz="5500"/>
            </a:lvl1pPr>
            <a:lvl2pPr lvl="1" algn="ctr">
              <a:spcBef>
                <a:spcPts val="0"/>
              </a:spcBef>
              <a:spcAft>
                <a:spcPts val="0"/>
              </a:spcAft>
              <a:buSzPts val="5200"/>
              <a:buFont typeface="Fascinate Inline"/>
              <a:buNone/>
              <a:defRPr sz="5200">
                <a:latin typeface="Fascinate Inline"/>
                <a:ea typeface="Fascinate Inline"/>
                <a:cs typeface="Fascinate Inline"/>
                <a:sym typeface="Fascinate Inline"/>
              </a:defRPr>
            </a:lvl2pPr>
            <a:lvl3pPr lvl="2" algn="ctr">
              <a:spcBef>
                <a:spcPts val="0"/>
              </a:spcBef>
              <a:spcAft>
                <a:spcPts val="0"/>
              </a:spcAft>
              <a:buSzPts val="5200"/>
              <a:buFont typeface="Fascinate Inline"/>
              <a:buNone/>
              <a:defRPr sz="5200">
                <a:latin typeface="Fascinate Inline"/>
                <a:ea typeface="Fascinate Inline"/>
                <a:cs typeface="Fascinate Inline"/>
                <a:sym typeface="Fascinate Inline"/>
              </a:defRPr>
            </a:lvl3pPr>
            <a:lvl4pPr lvl="3" algn="ctr">
              <a:spcBef>
                <a:spcPts val="0"/>
              </a:spcBef>
              <a:spcAft>
                <a:spcPts val="0"/>
              </a:spcAft>
              <a:buSzPts val="5200"/>
              <a:buFont typeface="Fascinate Inline"/>
              <a:buNone/>
              <a:defRPr sz="5200">
                <a:latin typeface="Fascinate Inline"/>
                <a:ea typeface="Fascinate Inline"/>
                <a:cs typeface="Fascinate Inline"/>
                <a:sym typeface="Fascinate Inline"/>
              </a:defRPr>
            </a:lvl4pPr>
            <a:lvl5pPr lvl="4" algn="ctr">
              <a:spcBef>
                <a:spcPts val="0"/>
              </a:spcBef>
              <a:spcAft>
                <a:spcPts val="0"/>
              </a:spcAft>
              <a:buSzPts val="5200"/>
              <a:buFont typeface="Fascinate Inline"/>
              <a:buNone/>
              <a:defRPr sz="5200">
                <a:latin typeface="Fascinate Inline"/>
                <a:ea typeface="Fascinate Inline"/>
                <a:cs typeface="Fascinate Inline"/>
                <a:sym typeface="Fascinate Inline"/>
              </a:defRPr>
            </a:lvl5pPr>
            <a:lvl6pPr lvl="5" algn="ctr">
              <a:spcBef>
                <a:spcPts val="0"/>
              </a:spcBef>
              <a:spcAft>
                <a:spcPts val="0"/>
              </a:spcAft>
              <a:buSzPts val="5200"/>
              <a:buFont typeface="Fascinate Inline"/>
              <a:buNone/>
              <a:defRPr sz="5200">
                <a:latin typeface="Fascinate Inline"/>
                <a:ea typeface="Fascinate Inline"/>
                <a:cs typeface="Fascinate Inline"/>
                <a:sym typeface="Fascinate Inline"/>
              </a:defRPr>
            </a:lvl6pPr>
            <a:lvl7pPr lvl="6" algn="ctr">
              <a:spcBef>
                <a:spcPts val="0"/>
              </a:spcBef>
              <a:spcAft>
                <a:spcPts val="0"/>
              </a:spcAft>
              <a:buSzPts val="5200"/>
              <a:buFont typeface="Fascinate Inline"/>
              <a:buNone/>
              <a:defRPr sz="5200">
                <a:latin typeface="Fascinate Inline"/>
                <a:ea typeface="Fascinate Inline"/>
                <a:cs typeface="Fascinate Inline"/>
                <a:sym typeface="Fascinate Inline"/>
              </a:defRPr>
            </a:lvl7pPr>
            <a:lvl8pPr lvl="7" algn="ctr">
              <a:spcBef>
                <a:spcPts val="0"/>
              </a:spcBef>
              <a:spcAft>
                <a:spcPts val="0"/>
              </a:spcAft>
              <a:buSzPts val="5200"/>
              <a:buFont typeface="Fascinate Inline"/>
              <a:buNone/>
              <a:defRPr sz="5200">
                <a:latin typeface="Fascinate Inline"/>
                <a:ea typeface="Fascinate Inline"/>
                <a:cs typeface="Fascinate Inline"/>
                <a:sym typeface="Fascinate Inline"/>
              </a:defRPr>
            </a:lvl8pPr>
            <a:lvl9pPr lvl="8" algn="ctr">
              <a:spcBef>
                <a:spcPts val="0"/>
              </a:spcBef>
              <a:spcAft>
                <a:spcPts val="0"/>
              </a:spcAft>
              <a:buSzPts val="5200"/>
              <a:buFont typeface="Fascinate Inline"/>
              <a:buNone/>
              <a:defRPr sz="5200">
                <a:latin typeface="Fascinate Inline"/>
                <a:ea typeface="Fascinate Inline"/>
                <a:cs typeface="Fascinate Inline"/>
                <a:sym typeface="Fascinate Inline"/>
              </a:defRPr>
            </a:lvl9pPr>
          </a:lstStyle>
          <a:p>
            <a:r>
              <a:rPr lang="en-US"/>
              <a:t>Click to edit Master title style</a:t>
            </a:r>
            <a:endParaRPr/>
          </a:p>
        </p:txBody>
      </p:sp>
      <p:sp>
        <p:nvSpPr>
          <p:cNvPr id="19" name="Google Shape;19;p2"/>
          <p:cNvSpPr txBox="1">
            <a:spLocks noGrp="1"/>
          </p:cNvSpPr>
          <p:nvPr>
            <p:ph type="subTitle" idx="1"/>
          </p:nvPr>
        </p:nvSpPr>
        <p:spPr>
          <a:xfrm>
            <a:off x="1405800" y="3361113"/>
            <a:ext cx="4619700" cy="3876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en-US"/>
              <a:t>Click to edit Master subtitle style</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6"/>
          <p:cNvSpPr txBox="1">
            <a:spLocks noGrp="1"/>
          </p:cNvSpPr>
          <p:nvPr>
            <p:ph type="title"/>
          </p:nvPr>
        </p:nvSpPr>
        <p:spPr>
          <a:xfrm>
            <a:off x="713400" y="409500"/>
            <a:ext cx="7717200" cy="572700"/>
          </a:xfrm>
          <a:prstGeom prst="rect">
            <a:avLst/>
          </a:prstGeom>
        </p:spPr>
        <p:txBody>
          <a:bodyPr spcFirstLastPara="1" wrap="square" lIns="91425" tIns="91425" rIns="91425" bIns="91425" anchor="t" anchorCtr="0">
            <a:noAutofit/>
          </a:bodyPr>
          <a:lstStyle>
            <a:lvl1pPr lvl="0" algn="l">
              <a:spcBef>
                <a:spcPts val="0"/>
              </a:spcBef>
              <a:spcAft>
                <a:spcPts val="0"/>
              </a:spcAft>
              <a:buClr>
                <a:schemeClr val="accent3"/>
              </a:buClr>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63" name="Google Shape;63;p6"/>
          <p:cNvSpPr/>
          <p:nvPr/>
        </p:nvSpPr>
        <p:spPr>
          <a:xfrm rot="5400000">
            <a:off x="7379967" y="-52812"/>
            <a:ext cx="299100" cy="2991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rot="5400000">
            <a:off x="8220091" y="-90209"/>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28800" y="4340675"/>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0"/>
        <p:cNvGrpSpPr/>
        <p:nvPr/>
      </p:nvGrpSpPr>
      <p:grpSpPr>
        <a:xfrm>
          <a:off x="0" y="0"/>
          <a:ext cx="0" cy="0"/>
          <a:chOff x="0" y="0"/>
          <a:chExt cx="0" cy="0"/>
        </a:xfrm>
      </p:grpSpPr>
      <p:sp>
        <p:nvSpPr>
          <p:cNvPr id="132" name="Google Shape;132;p11"/>
          <p:cNvSpPr/>
          <p:nvPr/>
        </p:nvSpPr>
        <p:spPr>
          <a:xfrm rot="5400000" flipH="1">
            <a:off x="7233037" y="330113"/>
            <a:ext cx="425400" cy="4254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1"/>
          <p:cNvSpPr/>
          <p:nvPr/>
        </p:nvSpPr>
        <p:spPr>
          <a:xfrm rot="5400000" flipH="1">
            <a:off x="8337013" y="218774"/>
            <a:ext cx="670200" cy="6702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1"/>
          <p:cNvSpPr/>
          <p:nvPr/>
        </p:nvSpPr>
        <p:spPr>
          <a:xfrm>
            <a:off x="429498" y="4123727"/>
            <a:ext cx="782700" cy="7827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1"/>
          <p:cNvSpPr txBox="1">
            <a:spLocks noGrp="1"/>
          </p:cNvSpPr>
          <p:nvPr>
            <p:ph type="title" hasCustomPrompt="1"/>
          </p:nvPr>
        </p:nvSpPr>
        <p:spPr>
          <a:xfrm>
            <a:off x="1331400" y="1809900"/>
            <a:ext cx="6481200" cy="1136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3"/>
              </a:buClr>
              <a:buSzPts val="12000"/>
              <a:buNone/>
              <a:defRPr sz="6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37" name="Google Shape;137;p11"/>
          <p:cNvSpPr txBox="1">
            <a:spLocks noGrp="1"/>
          </p:cNvSpPr>
          <p:nvPr>
            <p:ph type="body" idx="1"/>
          </p:nvPr>
        </p:nvSpPr>
        <p:spPr>
          <a:xfrm>
            <a:off x="1331455" y="2945999"/>
            <a:ext cx="6481200" cy="387600"/>
          </a:xfrm>
          <a:prstGeom prst="rect">
            <a:avLst/>
          </a:prstGeom>
          <a:noFill/>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CUSTOM_5_1">
    <p:spTree>
      <p:nvGrpSpPr>
        <p:cNvPr id="1" name="Shape 404"/>
        <p:cNvGrpSpPr/>
        <p:nvPr/>
      </p:nvGrpSpPr>
      <p:grpSpPr>
        <a:xfrm>
          <a:off x="0" y="0"/>
          <a:ext cx="0" cy="0"/>
          <a:chOff x="0" y="0"/>
          <a:chExt cx="0" cy="0"/>
        </a:xfrm>
      </p:grpSpPr>
      <p:sp>
        <p:nvSpPr>
          <p:cNvPr id="406" name="Google Shape;406;p28"/>
          <p:cNvSpPr/>
          <p:nvPr/>
        </p:nvSpPr>
        <p:spPr>
          <a:xfrm rot="5400000">
            <a:off x="8116042" y="448427"/>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0" y="319050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8"/>
          <p:cNvSpPr/>
          <p:nvPr/>
        </p:nvSpPr>
        <p:spPr>
          <a:xfrm>
            <a:off x="522925" y="411030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8"/>
          <p:cNvSpPr/>
          <p:nvPr/>
        </p:nvSpPr>
        <p:spPr>
          <a:xfrm>
            <a:off x="7555675" y="715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CUSTOM_5_1_1">
    <p:spTree>
      <p:nvGrpSpPr>
        <p:cNvPr id="1" name="Shape 411"/>
        <p:cNvGrpSpPr/>
        <p:nvPr/>
      </p:nvGrpSpPr>
      <p:grpSpPr>
        <a:xfrm>
          <a:off x="0" y="0"/>
          <a:ext cx="0" cy="0"/>
          <a:chOff x="0" y="0"/>
          <a:chExt cx="0" cy="0"/>
        </a:xfrm>
      </p:grpSpPr>
      <p:sp>
        <p:nvSpPr>
          <p:cNvPr id="413" name="Google Shape;413;p29"/>
          <p:cNvSpPr/>
          <p:nvPr/>
        </p:nvSpPr>
        <p:spPr>
          <a:xfrm rot="10800000" flipH="1">
            <a:off x="247618" y="4111787"/>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9"/>
          <p:cNvSpPr/>
          <p:nvPr/>
        </p:nvSpPr>
        <p:spPr>
          <a:xfrm rot="10800000" flipH="1">
            <a:off x="834818" y="4027862"/>
            <a:ext cx="276000" cy="2760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9"/>
          <p:cNvSpPr/>
          <p:nvPr/>
        </p:nvSpPr>
        <p:spPr>
          <a:xfrm rot="10800000" flipH="1">
            <a:off x="639518" y="3166212"/>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9"/>
          <p:cNvSpPr/>
          <p:nvPr/>
        </p:nvSpPr>
        <p:spPr>
          <a:xfrm>
            <a:off x="8565062" y="2741160"/>
            <a:ext cx="414900" cy="4149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9"/>
          <p:cNvSpPr/>
          <p:nvPr/>
        </p:nvSpPr>
        <p:spPr>
          <a:xfrm>
            <a:off x="8545048" y="3859707"/>
            <a:ext cx="612300" cy="612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9"/>
          <p:cNvSpPr/>
          <p:nvPr/>
        </p:nvSpPr>
        <p:spPr>
          <a:xfrm>
            <a:off x="7835944" y="3692272"/>
            <a:ext cx="529500" cy="529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9"/>
          <p:cNvSpPr/>
          <p:nvPr/>
        </p:nvSpPr>
        <p:spPr>
          <a:xfrm rot="10800000" flipH="1">
            <a:off x="120371" y="390698"/>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wo Columns">
  <p:cSld name="Title + Two Columns">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rPr lang="en-US"/>
              <a:t>Click to edit Master title style</a:t>
            </a:r>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r>
              <a:rPr lang="en-US"/>
              <a:t>Click to edit Master subtitle style</a:t>
            </a:r>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rPr lang="en-US"/>
              <a:t>Click to edit Master title style</a:t>
            </a:r>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r>
              <a:rPr lang="en-US"/>
              <a:t>Click to edit Master subtitle style</a:t>
            </a:r>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241254025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00000">
              <a:schemeClr val="lt2"/>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58775" y="501469"/>
            <a:ext cx="76263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1pPr>
            <a:lvl2pPr lvl="1"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2pPr>
            <a:lvl3pPr lvl="2"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3pPr>
            <a:lvl4pPr lvl="3"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4pPr>
            <a:lvl5pPr lvl="4"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5pPr>
            <a:lvl6pPr lvl="5"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6pPr>
            <a:lvl7pPr lvl="6"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7pPr>
            <a:lvl8pPr lvl="7"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8pPr>
            <a:lvl9pPr lvl="8"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9pPr>
          </a:lstStyle>
          <a:p>
            <a:endParaRPr/>
          </a:p>
        </p:txBody>
      </p:sp>
      <p:sp>
        <p:nvSpPr>
          <p:cNvPr id="7" name="Google Shape;7;p1"/>
          <p:cNvSpPr txBox="1">
            <a:spLocks noGrp="1"/>
          </p:cNvSpPr>
          <p:nvPr>
            <p:ph type="body" idx="1"/>
          </p:nvPr>
        </p:nvSpPr>
        <p:spPr>
          <a:xfrm>
            <a:off x="758775" y="1434450"/>
            <a:ext cx="7626300" cy="3134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marL="914400" lvl="1"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7" r:id="rId3"/>
    <p:sldLayoutId id="2147483674" r:id="rId4"/>
    <p:sldLayoutId id="2147483675" r:id="rId5"/>
    <p:sldLayoutId id="2147483683" r:id="rId6"/>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4000"/>
            <a:lum/>
          </a:blip>
          <a:srcRect/>
          <a:stretch>
            <a:fillRect l="-4000" r="-4000"/>
          </a:stretch>
        </a:blipFill>
        <a:effectLst/>
      </p:bgPr>
    </p:bg>
    <p:spTree>
      <p:nvGrpSpPr>
        <p:cNvPr id="1" name="Shape 437"/>
        <p:cNvGrpSpPr/>
        <p:nvPr/>
      </p:nvGrpSpPr>
      <p:grpSpPr>
        <a:xfrm>
          <a:off x="0" y="0"/>
          <a:ext cx="0" cy="0"/>
          <a:chOff x="0" y="0"/>
          <a:chExt cx="0" cy="0"/>
        </a:xfrm>
      </p:grpSpPr>
      <p:sp>
        <p:nvSpPr>
          <p:cNvPr id="438" name="Google Shape;438;p36"/>
          <p:cNvSpPr txBox="1">
            <a:spLocks noGrp="1"/>
          </p:cNvSpPr>
          <p:nvPr>
            <p:ph type="ctrTitle"/>
          </p:nvPr>
        </p:nvSpPr>
        <p:spPr>
          <a:xfrm>
            <a:off x="682942" y="1319688"/>
            <a:ext cx="6265069" cy="1907382"/>
          </a:xfrm>
          <a:prstGeom prst="rect">
            <a:avLst/>
          </a:prstGeom>
        </p:spPr>
        <p:txBody>
          <a:bodyPr spcFirstLastPara="1" wrap="square" lIns="91425" tIns="91425" rIns="91425" bIns="91425" anchor="b" anchorCtr="0">
            <a:noAutofit/>
          </a:bodyPr>
          <a:lstStyle/>
          <a:p>
            <a:r>
              <a:rPr lang="en-US" sz="4400" b="1" i="0" dirty="0">
                <a:solidFill>
                  <a:srgbClr val="1F2328"/>
                </a:solidFill>
                <a:effectLst/>
                <a:latin typeface="-apple-system"/>
              </a:rPr>
              <a:t>Finding informative regions in grayscale mammogram images.</a:t>
            </a:r>
            <a:endParaRPr sz="4400" dirty="0">
              <a:solidFill>
                <a:srgbClr val="002060"/>
              </a:solidFill>
              <a:latin typeface="Calibri" panose="020F0502020204030204" pitchFamily="34" charset="0"/>
              <a:cs typeface="Calibri" panose="020F0502020204030204" pitchFamily="34" charset="0"/>
            </a:endParaRPr>
          </a:p>
        </p:txBody>
      </p:sp>
      <p:sp>
        <p:nvSpPr>
          <p:cNvPr id="440" name="Google Shape;440;p36"/>
          <p:cNvSpPr/>
          <p:nvPr/>
        </p:nvSpPr>
        <p:spPr>
          <a:xfrm>
            <a:off x="7514500" y="4782675"/>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descr="Logo&#10;&#10;Description automatically generated">
            <a:extLst>
              <a:ext uri="{FF2B5EF4-FFF2-40B4-BE49-F238E27FC236}">
                <a16:creationId xmlns:a16="http://schemas.microsoft.com/office/drawing/2014/main" id="{7C1C50BF-7513-DB45-5556-7770C950B775}"/>
              </a:ext>
            </a:extLst>
          </p:cNvPr>
          <p:cNvPicPr>
            <a:picLocks noChangeAspect="1"/>
          </p:cNvPicPr>
          <p:nvPr/>
        </p:nvPicPr>
        <p:blipFill>
          <a:blip r:embed="rId4"/>
          <a:stretch>
            <a:fillRect/>
          </a:stretch>
        </p:blipFill>
        <p:spPr>
          <a:xfrm>
            <a:off x="6544653" y="177721"/>
            <a:ext cx="969847" cy="623473"/>
          </a:xfrm>
          <a:prstGeom prst="rect">
            <a:avLst/>
          </a:prstGeom>
        </p:spPr>
      </p:pic>
      <p:pic>
        <p:nvPicPr>
          <p:cNvPr id="2" name="Picture 1" descr="Logo&#10;&#10;Description automatically generated">
            <a:extLst>
              <a:ext uri="{FF2B5EF4-FFF2-40B4-BE49-F238E27FC236}">
                <a16:creationId xmlns:a16="http://schemas.microsoft.com/office/drawing/2014/main" id="{D4FA20C5-CB2C-8C78-6DD8-DEB495B5B2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51656" y="239854"/>
            <a:ext cx="751840" cy="561340"/>
          </a:xfrm>
          <a:prstGeom prst="rect">
            <a:avLst/>
          </a:prstGeom>
        </p:spPr>
      </p:pic>
      <p:sp>
        <p:nvSpPr>
          <p:cNvPr id="6" name="TextBox 5">
            <a:extLst>
              <a:ext uri="{FF2B5EF4-FFF2-40B4-BE49-F238E27FC236}">
                <a16:creationId xmlns:a16="http://schemas.microsoft.com/office/drawing/2014/main" id="{9404E267-1450-DEEE-973F-ABEA6FF33CFE}"/>
              </a:ext>
            </a:extLst>
          </p:cNvPr>
          <p:cNvSpPr txBox="1"/>
          <p:nvPr/>
        </p:nvSpPr>
        <p:spPr>
          <a:xfrm>
            <a:off x="771526" y="3498532"/>
            <a:ext cx="7205186" cy="1200329"/>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Student : Arzu Fatullayeva</a:t>
            </a:r>
          </a:p>
          <a:p>
            <a:r>
              <a:rPr lang="en-US" sz="1800" b="1" dirty="0">
                <a:latin typeface="Times New Roman" panose="02020603050405020304" pitchFamily="18" charset="0"/>
                <a:cs typeface="Times New Roman" panose="02020603050405020304" pitchFamily="18" charset="0"/>
              </a:rPr>
              <a:t>Instructors &amp; Supervisors: Dr. Stephen </a:t>
            </a:r>
            <a:r>
              <a:rPr lang="en-US" sz="1800" b="1" dirty="0" err="1">
                <a:latin typeface="Times New Roman" panose="02020603050405020304" pitchFamily="18" charset="0"/>
                <a:cs typeface="Times New Roman" panose="02020603050405020304" pitchFamily="18" charset="0"/>
              </a:rPr>
              <a:t>Kaisler</a:t>
            </a:r>
            <a:r>
              <a:rPr lang="en-US" sz="1800" b="1" dirty="0">
                <a:latin typeface="Times New Roman" panose="02020603050405020304" pitchFamily="18" charset="0"/>
                <a:cs typeface="Times New Roman" panose="02020603050405020304" pitchFamily="18" charset="0"/>
              </a:rPr>
              <a:t>, Dr. Jamal Hasanov</a:t>
            </a:r>
          </a:p>
          <a:p>
            <a:r>
              <a:rPr lang="en-US" sz="1800" b="1" dirty="0" err="1">
                <a:latin typeface="Times New Roman" panose="02020603050405020304" pitchFamily="18" charset="0"/>
                <a:cs typeface="Times New Roman" panose="02020603050405020304" pitchFamily="18" charset="0"/>
              </a:rPr>
              <a:t>Course#name</a:t>
            </a:r>
            <a:r>
              <a:rPr lang="en-US" sz="1800" b="1" dirty="0">
                <a:latin typeface="Times New Roman" panose="02020603050405020304" pitchFamily="18" charset="0"/>
                <a:cs typeface="Times New Roman" panose="02020603050405020304" pitchFamily="18" charset="0"/>
              </a:rPr>
              <a:t>: CSCI6917: Guided Research Methods</a:t>
            </a:r>
          </a:p>
          <a:p>
            <a:r>
              <a:rPr lang="en-US" sz="1800" b="1" dirty="0">
                <a:latin typeface="Times New Roman" panose="02020603050405020304" pitchFamily="18" charset="0"/>
                <a:cs typeface="Times New Roman" panose="02020603050405020304" pitchFamily="18" charset="0"/>
              </a:rPr>
              <a:t>Date: 08.08.2023</a:t>
            </a:r>
            <a:endParaRPr lang="ru-RU"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4A11F-DB87-8207-524B-FF2F92B86F11}"/>
              </a:ext>
            </a:extLst>
          </p:cNvPr>
          <p:cNvSpPr>
            <a:spLocks noGrp="1"/>
          </p:cNvSpPr>
          <p:nvPr>
            <p:ph type="title"/>
          </p:nvPr>
        </p:nvSpPr>
        <p:spPr>
          <a:xfrm>
            <a:off x="574169" y="1158420"/>
            <a:ext cx="2390100" cy="548400"/>
          </a:xfrm>
        </p:spPr>
        <p:txBody>
          <a:bodyPr/>
          <a:lstStyle/>
          <a:p>
            <a:r>
              <a:rPr lang="en-US" b="1" dirty="0">
                <a:solidFill>
                  <a:schemeClr val="accent1"/>
                </a:solidFill>
              </a:rPr>
              <a:t>Positive</a:t>
            </a:r>
            <a:endParaRPr lang="ru-RU" b="1" dirty="0">
              <a:solidFill>
                <a:schemeClr val="accent1"/>
              </a:solidFill>
            </a:endParaRPr>
          </a:p>
        </p:txBody>
      </p:sp>
      <p:sp>
        <p:nvSpPr>
          <p:cNvPr id="3" name="Subtitle 2">
            <a:extLst>
              <a:ext uri="{FF2B5EF4-FFF2-40B4-BE49-F238E27FC236}">
                <a16:creationId xmlns:a16="http://schemas.microsoft.com/office/drawing/2014/main" id="{0CEC6577-0B20-C97C-C34D-178448CA32F6}"/>
              </a:ext>
            </a:extLst>
          </p:cNvPr>
          <p:cNvSpPr>
            <a:spLocks noGrp="1"/>
          </p:cNvSpPr>
          <p:nvPr>
            <p:ph type="subTitle" idx="1"/>
          </p:nvPr>
        </p:nvSpPr>
        <p:spPr>
          <a:xfrm>
            <a:off x="574169" y="1843320"/>
            <a:ext cx="2390100" cy="1235100"/>
          </a:xfrm>
        </p:spPr>
        <p:txBody>
          <a:bodyPr/>
          <a:lstStyle/>
          <a:p>
            <a:r>
              <a:rPr lang="en-US" sz="1600" b="1" dirty="0">
                <a:solidFill>
                  <a:schemeClr val="accent1"/>
                </a:solidFill>
              </a:rPr>
              <a:t>500</a:t>
            </a:r>
          </a:p>
          <a:p>
            <a:endParaRPr lang="en-US" sz="1600" b="1" dirty="0">
              <a:solidFill>
                <a:schemeClr val="accent1"/>
              </a:solidFill>
            </a:endParaRPr>
          </a:p>
          <a:p>
            <a:r>
              <a:rPr lang="en-US" sz="1600" b="1" dirty="0">
                <a:solidFill>
                  <a:schemeClr val="accent1"/>
                </a:solidFill>
              </a:rPr>
              <a:t>518</a:t>
            </a:r>
            <a:endParaRPr lang="ru-RU" sz="1600" b="1" dirty="0">
              <a:solidFill>
                <a:schemeClr val="accent1"/>
              </a:solidFill>
            </a:endParaRPr>
          </a:p>
        </p:txBody>
      </p:sp>
      <p:sp>
        <p:nvSpPr>
          <p:cNvPr id="4" name="Title 3">
            <a:extLst>
              <a:ext uri="{FF2B5EF4-FFF2-40B4-BE49-F238E27FC236}">
                <a16:creationId xmlns:a16="http://schemas.microsoft.com/office/drawing/2014/main" id="{FC9DC119-280C-D056-7AD6-ACB59580FF08}"/>
              </a:ext>
            </a:extLst>
          </p:cNvPr>
          <p:cNvSpPr>
            <a:spLocks noGrp="1"/>
          </p:cNvSpPr>
          <p:nvPr>
            <p:ph type="title" idx="2"/>
          </p:nvPr>
        </p:nvSpPr>
        <p:spPr>
          <a:xfrm>
            <a:off x="2295694" y="1158420"/>
            <a:ext cx="2390100" cy="548400"/>
          </a:xfrm>
        </p:spPr>
        <p:txBody>
          <a:bodyPr/>
          <a:lstStyle/>
          <a:p>
            <a:r>
              <a:rPr lang="en-US" b="1" dirty="0">
                <a:solidFill>
                  <a:schemeClr val="accent1"/>
                </a:solidFill>
              </a:rPr>
              <a:t>Negative</a:t>
            </a:r>
            <a:endParaRPr lang="ru-RU" b="1" dirty="0">
              <a:solidFill>
                <a:schemeClr val="accent1"/>
              </a:solidFill>
            </a:endParaRPr>
          </a:p>
        </p:txBody>
      </p:sp>
      <p:sp>
        <p:nvSpPr>
          <p:cNvPr id="5" name="Subtitle 4">
            <a:extLst>
              <a:ext uri="{FF2B5EF4-FFF2-40B4-BE49-F238E27FC236}">
                <a16:creationId xmlns:a16="http://schemas.microsoft.com/office/drawing/2014/main" id="{336E2B95-C8CE-4CB0-5DC4-F14586E45E98}"/>
              </a:ext>
            </a:extLst>
          </p:cNvPr>
          <p:cNvSpPr>
            <a:spLocks noGrp="1"/>
          </p:cNvSpPr>
          <p:nvPr>
            <p:ph type="subTitle" idx="3"/>
          </p:nvPr>
        </p:nvSpPr>
        <p:spPr>
          <a:xfrm>
            <a:off x="2215437" y="1843320"/>
            <a:ext cx="2390100" cy="1235100"/>
          </a:xfrm>
        </p:spPr>
        <p:txBody>
          <a:bodyPr/>
          <a:lstStyle/>
          <a:p>
            <a:r>
              <a:rPr lang="en-US" sz="1600" b="1" dirty="0">
                <a:solidFill>
                  <a:schemeClr val="accent1"/>
                </a:solidFill>
              </a:rPr>
              <a:t>500</a:t>
            </a:r>
          </a:p>
          <a:p>
            <a:endParaRPr lang="en-US" sz="1600" b="1" dirty="0">
              <a:solidFill>
                <a:schemeClr val="accent1"/>
              </a:solidFill>
            </a:endParaRPr>
          </a:p>
          <a:p>
            <a:r>
              <a:rPr lang="en-US" sz="1600" b="1" dirty="0">
                <a:solidFill>
                  <a:schemeClr val="accent1"/>
                </a:solidFill>
              </a:rPr>
              <a:t>518</a:t>
            </a:r>
            <a:endParaRPr lang="ru-RU" sz="1600" b="1" dirty="0">
              <a:solidFill>
                <a:schemeClr val="accent1"/>
              </a:solidFill>
            </a:endParaRPr>
          </a:p>
        </p:txBody>
      </p:sp>
      <p:sp>
        <p:nvSpPr>
          <p:cNvPr id="6" name="Title 5">
            <a:extLst>
              <a:ext uri="{FF2B5EF4-FFF2-40B4-BE49-F238E27FC236}">
                <a16:creationId xmlns:a16="http://schemas.microsoft.com/office/drawing/2014/main" id="{62EFCCA3-B138-2293-2C60-2F7A57B5B545}"/>
              </a:ext>
            </a:extLst>
          </p:cNvPr>
          <p:cNvSpPr>
            <a:spLocks noGrp="1"/>
          </p:cNvSpPr>
          <p:nvPr>
            <p:ph type="title" idx="4"/>
          </p:nvPr>
        </p:nvSpPr>
        <p:spPr>
          <a:xfrm>
            <a:off x="1293486" y="286020"/>
            <a:ext cx="2793356" cy="941400"/>
          </a:xfrm>
        </p:spPr>
        <p:txBody>
          <a:bodyPr/>
          <a:lstStyle/>
          <a:p>
            <a:r>
              <a:rPr lang="en-US" dirty="0"/>
              <a:t>Data Selection</a:t>
            </a:r>
            <a:endParaRPr lang="ru-RU" dirty="0"/>
          </a:p>
        </p:txBody>
      </p:sp>
      <p:sp>
        <p:nvSpPr>
          <p:cNvPr id="7" name="TextBox 6">
            <a:extLst>
              <a:ext uri="{FF2B5EF4-FFF2-40B4-BE49-F238E27FC236}">
                <a16:creationId xmlns:a16="http://schemas.microsoft.com/office/drawing/2014/main" id="{5905477D-94A1-3973-B4E6-22FD1B01A51A}"/>
              </a:ext>
            </a:extLst>
          </p:cNvPr>
          <p:cNvSpPr txBox="1"/>
          <p:nvPr/>
        </p:nvSpPr>
        <p:spPr>
          <a:xfrm>
            <a:off x="208455" y="1836688"/>
            <a:ext cx="1278731" cy="369332"/>
          </a:xfrm>
          <a:prstGeom prst="rect">
            <a:avLst/>
          </a:prstGeom>
          <a:noFill/>
        </p:spPr>
        <p:txBody>
          <a:bodyPr wrap="square" rtlCol="0">
            <a:spAutoFit/>
          </a:bodyPr>
          <a:lstStyle/>
          <a:p>
            <a:r>
              <a:rPr lang="en-US" sz="1800" dirty="0">
                <a:solidFill>
                  <a:schemeClr val="accent1"/>
                </a:solidFill>
              </a:rPr>
              <a:t>Train</a:t>
            </a:r>
            <a:endParaRPr lang="ru-RU" sz="1800" dirty="0">
              <a:solidFill>
                <a:schemeClr val="accent1"/>
              </a:solidFill>
            </a:endParaRPr>
          </a:p>
        </p:txBody>
      </p:sp>
      <p:sp>
        <p:nvSpPr>
          <p:cNvPr id="8" name="TextBox 7">
            <a:extLst>
              <a:ext uri="{FF2B5EF4-FFF2-40B4-BE49-F238E27FC236}">
                <a16:creationId xmlns:a16="http://schemas.microsoft.com/office/drawing/2014/main" id="{7A027D65-2680-49A0-1599-6E2EF4433E02}"/>
              </a:ext>
            </a:extLst>
          </p:cNvPr>
          <p:cNvSpPr txBox="1"/>
          <p:nvPr/>
        </p:nvSpPr>
        <p:spPr>
          <a:xfrm>
            <a:off x="208454" y="2403426"/>
            <a:ext cx="1278731" cy="369332"/>
          </a:xfrm>
          <a:prstGeom prst="rect">
            <a:avLst/>
          </a:prstGeom>
          <a:noFill/>
        </p:spPr>
        <p:txBody>
          <a:bodyPr wrap="square" rtlCol="0">
            <a:spAutoFit/>
          </a:bodyPr>
          <a:lstStyle/>
          <a:p>
            <a:r>
              <a:rPr lang="en-US" sz="1800" dirty="0">
                <a:solidFill>
                  <a:schemeClr val="accent1"/>
                </a:solidFill>
              </a:rPr>
              <a:t>Test</a:t>
            </a:r>
            <a:endParaRPr lang="ru-RU" sz="1800" dirty="0">
              <a:solidFill>
                <a:schemeClr val="accent1"/>
              </a:solidFill>
            </a:endParaRPr>
          </a:p>
        </p:txBody>
      </p:sp>
      <p:sp>
        <p:nvSpPr>
          <p:cNvPr id="9" name="TextBox 8">
            <a:extLst>
              <a:ext uri="{FF2B5EF4-FFF2-40B4-BE49-F238E27FC236}">
                <a16:creationId xmlns:a16="http://schemas.microsoft.com/office/drawing/2014/main" id="{8209A2D2-EB0D-4644-311A-322972D7D7A4}"/>
              </a:ext>
            </a:extLst>
          </p:cNvPr>
          <p:cNvSpPr txBox="1"/>
          <p:nvPr/>
        </p:nvSpPr>
        <p:spPr>
          <a:xfrm>
            <a:off x="847819" y="3214920"/>
            <a:ext cx="3239023" cy="1600438"/>
          </a:xfrm>
          <a:prstGeom prst="rect">
            <a:avLst/>
          </a:prstGeom>
          <a:noFill/>
        </p:spPr>
        <p:txBody>
          <a:bodyPr wrap="square" rtlCol="0">
            <a:spAutoFit/>
          </a:bodyPr>
          <a:lstStyle/>
          <a:p>
            <a:r>
              <a:rPr lang="en-US" dirty="0">
                <a:solidFill>
                  <a:schemeClr val="accent1"/>
                </a:solidFill>
              </a:rPr>
              <a:t>While data cleaning difficult negative cases were excluded. By excluding difficult negative cases, the goal is to create a more balanced and representative dataset that allows the model to focus on learning from the clear, well-defined negative instances</a:t>
            </a:r>
            <a:endParaRPr lang="ru-RU" dirty="0">
              <a:solidFill>
                <a:schemeClr val="accent1"/>
              </a:solidFill>
            </a:endParaRPr>
          </a:p>
        </p:txBody>
      </p:sp>
      <p:sp>
        <p:nvSpPr>
          <p:cNvPr id="10" name="TextBox 9">
            <a:extLst>
              <a:ext uri="{FF2B5EF4-FFF2-40B4-BE49-F238E27FC236}">
                <a16:creationId xmlns:a16="http://schemas.microsoft.com/office/drawing/2014/main" id="{1BAEA193-44F8-7BE0-0EE2-AA3867DE10AD}"/>
              </a:ext>
            </a:extLst>
          </p:cNvPr>
          <p:cNvSpPr txBox="1"/>
          <p:nvPr/>
        </p:nvSpPr>
        <p:spPr>
          <a:xfrm>
            <a:off x="8422481" y="4660999"/>
            <a:ext cx="439340" cy="307777"/>
          </a:xfrm>
          <a:prstGeom prst="rect">
            <a:avLst/>
          </a:prstGeom>
          <a:noFill/>
        </p:spPr>
        <p:txBody>
          <a:bodyPr wrap="square" rtlCol="0">
            <a:spAutoFit/>
          </a:bodyPr>
          <a:lstStyle/>
          <a:p>
            <a:r>
              <a:rPr lang="en-US" dirty="0">
                <a:solidFill>
                  <a:schemeClr val="accent1"/>
                </a:solidFill>
              </a:rPr>
              <a:t>10</a:t>
            </a:r>
            <a:endParaRPr lang="ru-RU" dirty="0">
              <a:solidFill>
                <a:schemeClr val="accent1"/>
              </a:solidFill>
            </a:endParaRPr>
          </a:p>
        </p:txBody>
      </p:sp>
      <p:pic>
        <p:nvPicPr>
          <p:cNvPr id="12" name="Picture 11">
            <a:extLst>
              <a:ext uri="{FF2B5EF4-FFF2-40B4-BE49-F238E27FC236}">
                <a16:creationId xmlns:a16="http://schemas.microsoft.com/office/drawing/2014/main" id="{85CE60BD-0B58-6B71-19DE-F7085805A03C}"/>
              </a:ext>
            </a:extLst>
          </p:cNvPr>
          <p:cNvPicPr>
            <a:picLocks noChangeAspect="1"/>
          </p:cNvPicPr>
          <p:nvPr/>
        </p:nvPicPr>
        <p:blipFill>
          <a:blip r:embed="rId2"/>
          <a:stretch>
            <a:fillRect/>
          </a:stretch>
        </p:blipFill>
        <p:spPr>
          <a:xfrm>
            <a:off x="5234187" y="1646833"/>
            <a:ext cx="2634653" cy="2634653"/>
          </a:xfrm>
          <a:prstGeom prst="rect">
            <a:avLst/>
          </a:prstGeom>
        </p:spPr>
      </p:pic>
    </p:spTree>
    <p:extLst>
      <p:ext uri="{BB962C8B-B14F-4D97-AF65-F5344CB8AC3E}">
        <p14:creationId xmlns:p14="http://schemas.microsoft.com/office/powerpoint/2010/main" val="2207692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8B08F54-A261-38D3-EE5D-E22AE71A4B4A}"/>
              </a:ext>
            </a:extLst>
          </p:cNvPr>
          <p:cNvPicPr>
            <a:picLocks noChangeAspect="1"/>
          </p:cNvPicPr>
          <p:nvPr/>
        </p:nvPicPr>
        <p:blipFill>
          <a:blip r:embed="rId2"/>
          <a:stretch>
            <a:fillRect/>
          </a:stretch>
        </p:blipFill>
        <p:spPr>
          <a:xfrm>
            <a:off x="0" y="0"/>
            <a:ext cx="9144000" cy="5143500"/>
          </a:xfrm>
          <a:prstGeom prst="rect">
            <a:avLst/>
          </a:prstGeom>
        </p:spPr>
      </p:pic>
      <p:sp>
        <p:nvSpPr>
          <p:cNvPr id="11" name="TextBox 10">
            <a:extLst>
              <a:ext uri="{FF2B5EF4-FFF2-40B4-BE49-F238E27FC236}">
                <a16:creationId xmlns:a16="http://schemas.microsoft.com/office/drawing/2014/main" id="{285E3BD4-1384-17E5-1408-F6238AD1F45C}"/>
              </a:ext>
            </a:extLst>
          </p:cNvPr>
          <p:cNvSpPr txBox="1"/>
          <p:nvPr/>
        </p:nvSpPr>
        <p:spPr>
          <a:xfrm>
            <a:off x="8422481" y="4660999"/>
            <a:ext cx="439340" cy="307777"/>
          </a:xfrm>
          <a:prstGeom prst="rect">
            <a:avLst/>
          </a:prstGeom>
          <a:noFill/>
        </p:spPr>
        <p:txBody>
          <a:bodyPr wrap="square" rtlCol="0">
            <a:spAutoFit/>
          </a:bodyPr>
          <a:lstStyle/>
          <a:p>
            <a:r>
              <a:rPr lang="en-US" dirty="0">
                <a:solidFill>
                  <a:schemeClr val="accent1"/>
                </a:solidFill>
              </a:rPr>
              <a:t>11</a:t>
            </a:r>
            <a:endParaRPr lang="ru-RU" dirty="0">
              <a:solidFill>
                <a:schemeClr val="accent1"/>
              </a:solidFill>
            </a:endParaRPr>
          </a:p>
        </p:txBody>
      </p:sp>
    </p:spTree>
    <p:extLst>
      <p:ext uri="{BB962C8B-B14F-4D97-AF65-F5344CB8AC3E}">
        <p14:creationId xmlns:p14="http://schemas.microsoft.com/office/powerpoint/2010/main" val="937138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A9BEB2D-1F6E-D685-62F9-64F2089D9696}"/>
              </a:ext>
            </a:extLst>
          </p:cNvPr>
          <p:cNvSpPr>
            <a:spLocks noGrp="1"/>
          </p:cNvSpPr>
          <p:nvPr>
            <p:ph type="title" idx="4"/>
          </p:nvPr>
        </p:nvSpPr>
        <p:spPr>
          <a:xfrm>
            <a:off x="938500" y="445025"/>
            <a:ext cx="4629300" cy="647969"/>
          </a:xfrm>
        </p:spPr>
        <p:txBody>
          <a:bodyPr/>
          <a:lstStyle/>
          <a:p>
            <a:r>
              <a:rPr lang="en-US" dirty="0"/>
              <a:t>Feature extraction (ORB)</a:t>
            </a:r>
            <a:endParaRPr lang="ru-RU" dirty="0"/>
          </a:p>
        </p:txBody>
      </p:sp>
      <p:sp>
        <p:nvSpPr>
          <p:cNvPr id="10" name="TextBox 9">
            <a:extLst>
              <a:ext uri="{FF2B5EF4-FFF2-40B4-BE49-F238E27FC236}">
                <a16:creationId xmlns:a16="http://schemas.microsoft.com/office/drawing/2014/main" id="{EE7D14BD-7D32-6446-F1AB-074CAFFC0B7F}"/>
              </a:ext>
            </a:extLst>
          </p:cNvPr>
          <p:cNvSpPr txBox="1"/>
          <p:nvPr/>
        </p:nvSpPr>
        <p:spPr>
          <a:xfrm>
            <a:off x="492918" y="1215021"/>
            <a:ext cx="5536407" cy="738664"/>
          </a:xfrm>
          <a:prstGeom prst="rect">
            <a:avLst/>
          </a:prstGeom>
          <a:noFill/>
        </p:spPr>
        <p:txBody>
          <a:bodyPr wrap="square">
            <a:spAutoFit/>
          </a:bodyPr>
          <a:lstStyle/>
          <a:p>
            <a:r>
              <a:rPr lang="en-US" b="0" i="0" dirty="0">
                <a:solidFill>
                  <a:schemeClr val="tx1"/>
                </a:solidFill>
                <a:effectLst/>
                <a:latin typeface="+mn-lt"/>
              </a:rPr>
              <a:t>Oriented FAST and Rotated BRIEF (ORB) was developed at OpenCV labs in 2011, as an efficient and viable alternative to SIFT and SURF. </a:t>
            </a:r>
            <a:endParaRPr lang="ru-RU" dirty="0">
              <a:solidFill>
                <a:schemeClr val="tx1"/>
              </a:solidFill>
              <a:latin typeface="+mn-lt"/>
            </a:endParaRPr>
          </a:p>
        </p:txBody>
      </p:sp>
      <p:sp>
        <p:nvSpPr>
          <p:cNvPr id="11" name="TextBox 10">
            <a:extLst>
              <a:ext uri="{FF2B5EF4-FFF2-40B4-BE49-F238E27FC236}">
                <a16:creationId xmlns:a16="http://schemas.microsoft.com/office/drawing/2014/main" id="{630F8882-4436-4906-661C-5230D817D6B2}"/>
              </a:ext>
            </a:extLst>
          </p:cNvPr>
          <p:cNvSpPr txBox="1"/>
          <p:nvPr/>
        </p:nvSpPr>
        <p:spPr>
          <a:xfrm>
            <a:off x="3117056" y="2075712"/>
            <a:ext cx="5536407" cy="738664"/>
          </a:xfrm>
          <a:prstGeom prst="rect">
            <a:avLst/>
          </a:prstGeom>
          <a:noFill/>
        </p:spPr>
        <p:txBody>
          <a:bodyPr wrap="square">
            <a:spAutoFit/>
          </a:bodyPr>
          <a:lstStyle/>
          <a:p>
            <a:r>
              <a:rPr lang="en-US" b="0" i="0" dirty="0">
                <a:solidFill>
                  <a:schemeClr val="tx1"/>
                </a:solidFill>
                <a:effectLst/>
                <a:latin typeface="+mn-lt"/>
              </a:rPr>
              <a:t>ORB performs as well as SIFT on the task of feature detection (and is better than SURF) while being almost two orders of magnitude faster. </a:t>
            </a:r>
            <a:endParaRPr lang="ru-RU" dirty="0">
              <a:solidFill>
                <a:schemeClr val="tx1"/>
              </a:solidFill>
              <a:latin typeface="+mn-lt"/>
            </a:endParaRPr>
          </a:p>
        </p:txBody>
      </p:sp>
      <p:sp>
        <p:nvSpPr>
          <p:cNvPr id="13" name="TextBox 12">
            <a:extLst>
              <a:ext uri="{FF2B5EF4-FFF2-40B4-BE49-F238E27FC236}">
                <a16:creationId xmlns:a16="http://schemas.microsoft.com/office/drawing/2014/main" id="{F7103E2E-8DFE-1FEC-DAC0-99AE3B883C7C}"/>
              </a:ext>
            </a:extLst>
          </p:cNvPr>
          <p:cNvSpPr txBox="1"/>
          <p:nvPr/>
        </p:nvSpPr>
        <p:spPr>
          <a:xfrm>
            <a:off x="492918" y="3426103"/>
            <a:ext cx="3286126" cy="738664"/>
          </a:xfrm>
          <a:prstGeom prst="rect">
            <a:avLst/>
          </a:prstGeom>
          <a:noFill/>
        </p:spPr>
        <p:txBody>
          <a:bodyPr wrap="square">
            <a:spAutoFit/>
          </a:bodyPr>
          <a:lstStyle/>
          <a:p>
            <a:r>
              <a:rPr lang="en-US" b="0" i="0" dirty="0">
                <a:solidFill>
                  <a:schemeClr val="tx1"/>
                </a:solidFill>
                <a:effectLst/>
                <a:latin typeface="+mj-lt"/>
              </a:rPr>
              <a:t>ORB builds on the well-known FAST </a:t>
            </a:r>
            <a:r>
              <a:rPr lang="en-US" b="0" i="0" dirty="0" err="1">
                <a:solidFill>
                  <a:schemeClr val="tx1"/>
                </a:solidFill>
                <a:effectLst/>
                <a:latin typeface="+mj-lt"/>
              </a:rPr>
              <a:t>keypoint</a:t>
            </a:r>
            <a:r>
              <a:rPr lang="en-US" b="0" i="0" dirty="0">
                <a:solidFill>
                  <a:schemeClr val="tx1"/>
                </a:solidFill>
                <a:effectLst/>
                <a:latin typeface="+mj-lt"/>
              </a:rPr>
              <a:t> detector and the BRIEF descriptor.</a:t>
            </a:r>
            <a:endParaRPr lang="ru-RU" dirty="0">
              <a:solidFill>
                <a:schemeClr val="tx1"/>
              </a:solidFill>
              <a:latin typeface="+mj-lt"/>
            </a:endParaRPr>
          </a:p>
        </p:txBody>
      </p:sp>
      <p:sp>
        <p:nvSpPr>
          <p:cNvPr id="2" name="TextBox 1">
            <a:extLst>
              <a:ext uri="{FF2B5EF4-FFF2-40B4-BE49-F238E27FC236}">
                <a16:creationId xmlns:a16="http://schemas.microsoft.com/office/drawing/2014/main" id="{13A8B734-CF22-C575-D27D-6640AA5D80DA}"/>
              </a:ext>
            </a:extLst>
          </p:cNvPr>
          <p:cNvSpPr txBox="1"/>
          <p:nvPr/>
        </p:nvSpPr>
        <p:spPr>
          <a:xfrm>
            <a:off x="8422481" y="4660999"/>
            <a:ext cx="439340" cy="307777"/>
          </a:xfrm>
          <a:prstGeom prst="rect">
            <a:avLst/>
          </a:prstGeom>
          <a:noFill/>
        </p:spPr>
        <p:txBody>
          <a:bodyPr wrap="square" rtlCol="0">
            <a:spAutoFit/>
          </a:bodyPr>
          <a:lstStyle/>
          <a:p>
            <a:r>
              <a:rPr lang="en-US" dirty="0">
                <a:solidFill>
                  <a:schemeClr val="accent1"/>
                </a:solidFill>
              </a:rPr>
              <a:t>12</a:t>
            </a:r>
            <a:endParaRPr lang="ru-RU" dirty="0">
              <a:solidFill>
                <a:schemeClr val="accent1"/>
              </a:solidFill>
            </a:endParaRPr>
          </a:p>
        </p:txBody>
      </p:sp>
      <p:pic>
        <p:nvPicPr>
          <p:cNvPr id="3074" name="Picture 2">
            <a:extLst>
              <a:ext uri="{FF2B5EF4-FFF2-40B4-BE49-F238E27FC236}">
                <a16:creationId xmlns:a16="http://schemas.microsoft.com/office/drawing/2014/main" id="{EA33CC4B-DE61-6393-5AAB-F46DE0B3B6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5541" y="2949574"/>
            <a:ext cx="4934159" cy="2043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2946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5BFD83B-A48D-BFAD-4839-E492DE82A0BA}"/>
              </a:ext>
            </a:extLst>
          </p:cNvPr>
          <p:cNvSpPr txBox="1"/>
          <p:nvPr/>
        </p:nvSpPr>
        <p:spPr>
          <a:xfrm>
            <a:off x="8422481" y="4660999"/>
            <a:ext cx="439340" cy="307777"/>
          </a:xfrm>
          <a:prstGeom prst="rect">
            <a:avLst/>
          </a:prstGeom>
          <a:noFill/>
        </p:spPr>
        <p:txBody>
          <a:bodyPr wrap="square" rtlCol="0">
            <a:spAutoFit/>
          </a:bodyPr>
          <a:lstStyle/>
          <a:p>
            <a:r>
              <a:rPr lang="en-US" dirty="0">
                <a:solidFill>
                  <a:schemeClr val="accent1"/>
                </a:solidFill>
              </a:rPr>
              <a:t>13</a:t>
            </a:r>
            <a:endParaRPr lang="ru-RU" dirty="0">
              <a:solidFill>
                <a:schemeClr val="accent1"/>
              </a:solidFill>
            </a:endParaRPr>
          </a:p>
        </p:txBody>
      </p:sp>
      <p:sp>
        <p:nvSpPr>
          <p:cNvPr id="2" name="Title 1">
            <a:extLst>
              <a:ext uri="{FF2B5EF4-FFF2-40B4-BE49-F238E27FC236}">
                <a16:creationId xmlns:a16="http://schemas.microsoft.com/office/drawing/2014/main" id="{4AD5C392-AB47-EDF5-92B3-1C3BB96BEE17}"/>
              </a:ext>
            </a:extLst>
          </p:cNvPr>
          <p:cNvSpPr>
            <a:spLocks noGrp="1"/>
          </p:cNvSpPr>
          <p:nvPr>
            <p:ph type="title"/>
          </p:nvPr>
        </p:nvSpPr>
        <p:spPr>
          <a:xfrm>
            <a:off x="1056300" y="88032"/>
            <a:ext cx="7717200" cy="572700"/>
          </a:xfrm>
        </p:spPr>
        <p:txBody>
          <a:bodyPr/>
          <a:lstStyle/>
          <a:p>
            <a:r>
              <a:rPr lang="en-US" dirty="0"/>
              <a:t>ORB applied to breast cancer</a:t>
            </a:r>
            <a:endParaRPr lang="ru-RU" dirty="0"/>
          </a:p>
        </p:txBody>
      </p:sp>
      <p:pic>
        <p:nvPicPr>
          <p:cNvPr id="2050" name="Picture 2">
            <a:extLst>
              <a:ext uri="{FF2B5EF4-FFF2-40B4-BE49-F238E27FC236}">
                <a16:creationId xmlns:a16="http://schemas.microsoft.com/office/drawing/2014/main" id="{8983E3D4-51DE-39F2-295F-F2D6DA0CD707}"/>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18984" t="12433" r="61251" b="9587"/>
          <a:stretch/>
        </p:blipFill>
        <p:spPr bwMode="auto">
          <a:xfrm>
            <a:off x="340039" y="973448"/>
            <a:ext cx="1043103" cy="228410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12B0968-1121-DB10-60DF-25F9A0C5C5B9}"/>
              </a:ext>
            </a:extLst>
          </p:cNvPr>
          <p:cNvPicPr>
            <a:picLocks noChangeAspect="1" noChangeArrowheads="1"/>
          </p:cNvPicPr>
          <p:nvPr/>
        </p:nvPicPr>
        <p:blipFill rotWithShape="1">
          <a:blip r:embed="rId4">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rcRect l="77187" t="19963" r="5078" b="12121"/>
          <a:stretch/>
        </p:blipFill>
        <p:spPr bwMode="auto">
          <a:xfrm>
            <a:off x="1629747" y="973446"/>
            <a:ext cx="1074575" cy="228410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8F5005C1-DE24-7005-8903-888966A1835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saturation sat="200000"/>
                    </a14:imgEffect>
                  </a14:imgLayer>
                </a14:imgProps>
              </a:ext>
              <a:ext uri="{28A0092B-C50C-407E-A947-70E740481C1C}">
                <a14:useLocalDpi xmlns:a14="http://schemas.microsoft.com/office/drawing/2010/main" val="0"/>
              </a:ext>
            </a:extLst>
          </a:blip>
          <a:srcRect l="23839" t="3889" r="1048" b="5833"/>
          <a:stretch/>
        </p:blipFill>
        <p:spPr bwMode="auto">
          <a:xfrm>
            <a:off x="3870472" y="973446"/>
            <a:ext cx="1790737" cy="2284106"/>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AC637F78-9464-D131-32B2-EE234D7C6728}"/>
              </a:ext>
            </a:extLst>
          </p:cNvPr>
          <p:cNvSpPr/>
          <p:nvPr/>
        </p:nvSpPr>
        <p:spPr>
          <a:xfrm>
            <a:off x="2986962" y="1920281"/>
            <a:ext cx="717235" cy="390435"/>
          </a:xfrm>
          <a:prstGeom prst="rightArrow">
            <a:avLst/>
          </a:prstGeom>
          <a:solidFill>
            <a:srgbClr val="001633"/>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TextBox 7">
            <a:extLst>
              <a:ext uri="{FF2B5EF4-FFF2-40B4-BE49-F238E27FC236}">
                <a16:creationId xmlns:a16="http://schemas.microsoft.com/office/drawing/2014/main" id="{F1D1F591-7814-FFE5-DFA9-3B614B40DB90}"/>
              </a:ext>
            </a:extLst>
          </p:cNvPr>
          <p:cNvSpPr txBox="1"/>
          <p:nvPr/>
        </p:nvSpPr>
        <p:spPr>
          <a:xfrm>
            <a:off x="6736557" y="3128962"/>
            <a:ext cx="2350293" cy="1615827"/>
          </a:xfrm>
          <a:prstGeom prst="rect">
            <a:avLst/>
          </a:prstGeom>
          <a:noFill/>
        </p:spPr>
        <p:txBody>
          <a:bodyPr wrap="square" rtlCol="0">
            <a:spAutoFit/>
          </a:bodyPr>
          <a:lstStyle/>
          <a:p>
            <a:r>
              <a:rPr lang="en-US" sz="900" dirty="0">
                <a:solidFill>
                  <a:schemeClr val="accent1"/>
                </a:solidFill>
              </a:rPr>
              <a:t>array([[213,  92, 191, 249, 140, 111,  85, 142, 182,  91, 194,  16, 215,</a:t>
            </a:r>
          </a:p>
          <a:p>
            <a:r>
              <a:rPr lang="en-US" sz="900" dirty="0">
                <a:solidFill>
                  <a:schemeClr val="accent1"/>
                </a:solidFill>
              </a:rPr>
              <a:t>        247,  33, 107, 225, 243, 127,  16,  41, 205, 115,  50, 203, 235,</a:t>
            </a:r>
          </a:p>
          <a:p>
            <a:r>
              <a:rPr lang="en-US" sz="900" dirty="0">
                <a:solidFill>
                  <a:schemeClr val="accent1"/>
                </a:solidFill>
              </a:rPr>
              <a:t>        247,   4, 176, 121, 164,  34],</a:t>
            </a:r>
          </a:p>
          <a:p>
            <a:r>
              <a:rPr lang="en-US" sz="900" dirty="0">
                <a:solidFill>
                  <a:schemeClr val="accent1"/>
                </a:solidFill>
              </a:rPr>
              <a:t>       [125,  39,  93, 101, 176,  30, 102, 184,  96, 232,  59,  76, 211,</a:t>
            </a:r>
          </a:p>
          <a:p>
            <a:r>
              <a:rPr lang="en-US" sz="900" dirty="0">
                <a:solidFill>
                  <a:schemeClr val="accent1"/>
                </a:solidFill>
              </a:rPr>
              <a:t>         32, 137, 179,  54, 196,  76, 110, 233, 176, 237,  14, 164, 175,</a:t>
            </a:r>
          </a:p>
          <a:p>
            <a:r>
              <a:rPr lang="en-US" sz="900" dirty="0">
                <a:solidFill>
                  <a:schemeClr val="accent1"/>
                </a:solidFill>
              </a:rPr>
              <a:t>         37,  20, 104, 179,  74,  33],</a:t>
            </a:r>
          </a:p>
          <a:p>
            <a:r>
              <a:rPr lang="en-US" sz="900" dirty="0">
                <a:solidFill>
                  <a:schemeClr val="accent1"/>
                </a:solidFill>
              </a:rPr>
              <a:t>….. ])</a:t>
            </a:r>
            <a:endParaRPr lang="ru-RU" sz="900" dirty="0">
              <a:solidFill>
                <a:schemeClr val="accent1"/>
              </a:solidFill>
            </a:endParaRPr>
          </a:p>
        </p:txBody>
      </p:sp>
      <p:sp>
        <p:nvSpPr>
          <p:cNvPr id="11" name="Arrow: Right 10">
            <a:extLst>
              <a:ext uri="{FF2B5EF4-FFF2-40B4-BE49-F238E27FC236}">
                <a16:creationId xmlns:a16="http://schemas.microsoft.com/office/drawing/2014/main" id="{6B9AF5C3-ECE4-C7DE-5551-C3DB4EE07585}"/>
              </a:ext>
            </a:extLst>
          </p:cNvPr>
          <p:cNvSpPr/>
          <p:nvPr/>
        </p:nvSpPr>
        <p:spPr>
          <a:xfrm>
            <a:off x="5827484" y="1920281"/>
            <a:ext cx="717235" cy="390435"/>
          </a:xfrm>
          <a:prstGeom prst="rightArrow">
            <a:avLst/>
          </a:prstGeom>
          <a:solidFill>
            <a:srgbClr val="001633"/>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Rectangle 14">
            <a:extLst>
              <a:ext uri="{FF2B5EF4-FFF2-40B4-BE49-F238E27FC236}">
                <a16:creationId xmlns:a16="http://schemas.microsoft.com/office/drawing/2014/main" id="{A2D70B36-4A43-B17F-B12E-F94DDEE95CBA}"/>
              </a:ext>
            </a:extLst>
          </p:cNvPr>
          <p:cNvSpPr/>
          <p:nvPr/>
        </p:nvSpPr>
        <p:spPr>
          <a:xfrm>
            <a:off x="6647906" y="1785938"/>
            <a:ext cx="2438944" cy="2875061"/>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TextBox 11">
            <a:extLst>
              <a:ext uri="{FF2B5EF4-FFF2-40B4-BE49-F238E27FC236}">
                <a16:creationId xmlns:a16="http://schemas.microsoft.com/office/drawing/2014/main" id="{9D3400B9-5BA3-BB4D-17B6-FB5870E7DBFB}"/>
              </a:ext>
            </a:extLst>
          </p:cNvPr>
          <p:cNvSpPr txBox="1"/>
          <p:nvPr/>
        </p:nvSpPr>
        <p:spPr>
          <a:xfrm>
            <a:off x="6895953" y="1920281"/>
            <a:ext cx="1493044" cy="523220"/>
          </a:xfrm>
          <a:prstGeom prst="rect">
            <a:avLst/>
          </a:prstGeom>
          <a:noFill/>
        </p:spPr>
        <p:txBody>
          <a:bodyPr wrap="square" rtlCol="0">
            <a:spAutoFit/>
          </a:bodyPr>
          <a:lstStyle/>
          <a:p>
            <a:r>
              <a:rPr lang="en-US" dirty="0">
                <a:solidFill>
                  <a:schemeClr val="accent1"/>
                </a:solidFill>
              </a:rPr>
              <a:t>Matched descriptors</a:t>
            </a:r>
            <a:endParaRPr lang="ru-RU" dirty="0">
              <a:solidFill>
                <a:schemeClr val="accent1"/>
              </a:solidFill>
            </a:endParaRPr>
          </a:p>
        </p:txBody>
      </p:sp>
      <p:sp>
        <p:nvSpPr>
          <p:cNvPr id="13" name="TextBox 12">
            <a:extLst>
              <a:ext uri="{FF2B5EF4-FFF2-40B4-BE49-F238E27FC236}">
                <a16:creationId xmlns:a16="http://schemas.microsoft.com/office/drawing/2014/main" id="{10B8E07F-C646-B6CB-45C2-FDE37259B950}"/>
              </a:ext>
            </a:extLst>
          </p:cNvPr>
          <p:cNvSpPr txBox="1"/>
          <p:nvPr/>
        </p:nvSpPr>
        <p:spPr>
          <a:xfrm>
            <a:off x="3917619" y="3563122"/>
            <a:ext cx="2058841" cy="261610"/>
          </a:xfrm>
          <a:prstGeom prst="rect">
            <a:avLst/>
          </a:prstGeom>
          <a:noFill/>
        </p:spPr>
        <p:txBody>
          <a:bodyPr wrap="square" rtlCol="0">
            <a:spAutoFit/>
          </a:bodyPr>
          <a:lstStyle/>
          <a:p>
            <a:r>
              <a:rPr lang="en-US" sz="1050" dirty="0">
                <a:solidFill>
                  <a:schemeClr val="accent1"/>
                </a:solidFill>
              </a:rPr>
              <a:t>Brute Force Matcher</a:t>
            </a:r>
            <a:endParaRPr lang="ru-RU" sz="1050" dirty="0">
              <a:solidFill>
                <a:schemeClr val="accent1"/>
              </a:solidFill>
            </a:endParaRPr>
          </a:p>
        </p:txBody>
      </p:sp>
      <p:sp>
        <p:nvSpPr>
          <p:cNvPr id="14" name="TextBox 13">
            <a:extLst>
              <a:ext uri="{FF2B5EF4-FFF2-40B4-BE49-F238E27FC236}">
                <a16:creationId xmlns:a16="http://schemas.microsoft.com/office/drawing/2014/main" id="{B0A95833-430A-862C-226F-3E4F27201C84}"/>
              </a:ext>
            </a:extLst>
          </p:cNvPr>
          <p:cNvSpPr txBox="1"/>
          <p:nvPr/>
        </p:nvSpPr>
        <p:spPr>
          <a:xfrm>
            <a:off x="872081" y="3563122"/>
            <a:ext cx="2058841" cy="261610"/>
          </a:xfrm>
          <a:prstGeom prst="rect">
            <a:avLst/>
          </a:prstGeom>
          <a:noFill/>
        </p:spPr>
        <p:txBody>
          <a:bodyPr wrap="square" rtlCol="0">
            <a:spAutoFit/>
          </a:bodyPr>
          <a:lstStyle/>
          <a:p>
            <a:r>
              <a:rPr lang="en-US" sz="1050" dirty="0" err="1">
                <a:solidFill>
                  <a:schemeClr val="accent1"/>
                </a:solidFill>
              </a:rPr>
              <a:t>ORB_create</a:t>
            </a:r>
            <a:r>
              <a:rPr lang="en-US" sz="1050" dirty="0">
                <a:solidFill>
                  <a:schemeClr val="accent1"/>
                </a:solidFill>
              </a:rPr>
              <a:t>(</a:t>
            </a:r>
            <a:r>
              <a:rPr lang="en-US" sz="1050" dirty="0" err="1">
                <a:solidFill>
                  <a:schemeClr val="accent1"/>
                </a:solidFill>
              </a:rPr>
              <a:t>nfeatures</a:t>
            </a:r>
            <a:r>
              <a:rPr lang="en-US" sz="1050" dirty="0">
                <a:solidFill>
                  <a:schemeClr val="accent1"/>
                </a:solidFill>
              </a:rPr>
              <a:t>=150)</a:t>
            </a:r>
            <a:endParaRPr lang="ru-RU" sz="1050" dirty="0">
              <a:solidFill>
                <a:schemeClr val="accent1"/>
              </a:solidFill>
            </a:endParaRPr>
          </a:p>
        </p:txBody>
      </p:sp>
      <p:sp>
        <p:nvSpPr>
          <p:cNvPr id="16" name="TextBox 15">
            <a:extLst>
              <a:ext uri="{FF2B5EF4-FFF2-40B4-BE49-F238E27FC236}">
                <a16:creationId xmlns:a16="http://schemas.microsoft.com/office/drawing/2014/main" id="{21B3CC65-5385-C1CE-4DEE-66DCA970847C}"/>
              </a:ext>
            </a:extLst>
          </p:cNvPr>
          <p:cNvSpPr txBox="1"/>
          <p:nvPr/>
        </p:nvSpPr>
        <p:spPr>
          <a:xfrm>
            <a:off x="6793706" y="973446"/>
            <a:ext cx="2193132" cy="738664"/>
          </a:xfrm>
          <a:prstGeom prst="rect">
            <a:avLst/>
          </a:prstGeom>
          <a:noFill/>
        </p:spPr>
        <p:txBody>
          <a:bodyPr wrap="square" rtlCol="0">
            <a:spAutoFit/>
          </a:bodyPr>
          <a:lstStyle/>
          <a:p>
            <a:pPr algn="ctr"/>
            <a:r>
              <a:rPr lang="en-US" dirty="0">
                <a:solidFill>
                  <a:srgbClr val="00B050"/>
                </a:solidFill>
              </a:rPr>
              <a:t>Extracted features which are given as input to models</a:t>
            </a:r>
            <a:endParaRPr lang="ru-RU" dirty="0">
              <a:solidFill>
                <a:srgbClr val="00B050"/>
              </a:solidFill>
            </a:endParaRPr>
          </a:p>
        </p:txBody>
      </p:sp>
    </p:spTree>
    <p:extLst>
      <p:ext uri="{BB962C8B-B14F-4D97-AF65-F5344CB8AC3E}">
        <p14:creationId xmlns:p14="http://schemas.microsoft.com/office/powerpoint/2010/main" val="1026862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054"/>
                                        </p:tgtEl>
                                        <p:attrNameLst>
                                          <p:attrName>style.visibility</p:attrName>
                                        </p:attrNameLst>
                                      </p:cBhvr>
                                      <p:to>
                                        <p:strVal val="visible"/>
                                      </p:to>
                                    </p:set>
                                    <p:animEffect transition="in" filter="fade">
                                      <p:cBhvr>
                                        <p:cTn id="10" dur="500"/>
                                        <p:tgtEl>
                                          <p:spTgt spid="205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1" grpId="0" animBg="1"/>
      <p:bldP spid="15" grpId="0" animBg="1"/>
      <p:bldP spid="12" grpId="0"/>
      <p:bldP spid="13"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48"/>
          <p:cNvSpPr txBox="1">
            <a:spLocks noGrp="1"/>
          </p:cNvSpPr>
          <p:nvPr>
            <p:ph type="title"/>
          </p:nvPr>
        </p:nvSpPr>
        <p:spPr>
          <a:xfrm>
            <a:off x="713400" y="259537"/>
            <a:ext cx="771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Results</a:t>
            </a:r>
            <a:endParaRPr dirty="0"/>
          </a:p>
        </p:txBody>
      </p:sp>
      <p:graphicFrame>
        <p:nvGraphicFramePr>
          <p:cNvPr id="609" name="Google Shape;609;p48"/>
          <p:cNvGraphicFramePr/>
          <p:nvPr>
            <p:extLst>
              <p:ext uri="{D42A27DB-BD31-4B8C-83A1-F6EECF244321}">
                <p14:modId xmlns:p14="http://schemas.microsoft.com/office/powerpoint/2010/main" val="2600057383"/>
              </p:ext>
            </p:extLst>
          </p:nvPr>
        </p:nvGraphicFramePr>
        <p:xfrm>
          <a:off x="952499" y="1417969"/>
          <a:ext cx="7239002" cy="2735150"/>
        </p:xfrm>
        <a:graphic>
          <a:graphicData uri="http://schemas.openxmlformats.org/drawingml/2006/table">
            <a:tbl>
              <a:tblPr>
                <a:tableStyleId>{8645DEE4-B8D5-4452-9896-538B2C218363}</a:tableStyleId>
              </a:tblPr>
              <a:tblGrid>
                <a:gridCol w="1167146">
                  <a:extLst>
                    <a:ext uri="{9D8B030D-6E8A-4147-A177-3AD203B41FA5}">
                      <a16:colId xmlns:a16="http://schemas.microsoft.com/office/drawing/2014/main" val="20000"/>
                    </a:ext>
                  </a:extLst>
                </a:gridCol>
                <a:gridCol w="1517964">
                  <a:extLst>
                    <a:ext uri="{9D8B030D-6E8A-4147-A177-3AD203B41FA5}">
                      <a16:colId xmlns:a16="http://schemas.microsoft.com/office/drawing/2014/main" val="20001"/>
                    </a:ext>
                  </a:extLst>
                </a:gridCol>
                <a:gridCol w="1517964">
                  <a:extLst>
                    <a:ext uri="{9D8B030D-6E8A-4147-A177-3AD203B41FA5}">
                      <a16:colId xmlns:a16="http://schemas.microsoft.com/office/drawing/2014/main" val="20002"/>
                    </a:ext>
                  </a:extLst>
                </a:gridCol>
                <a:gridCol w="1517964">
                  <a:extLst>
                    <a:ext uri="{9D8B030D-6E8A-4147-A177-3AD203B41FA5}">
                      <a16:colId xmlns:a16="http://schemas.microsoft.com/office/drawing/2014/main" val="20003"/>
                    </a:ext>
                  </a:extLst>
                </a:gridCol>
                <a:gridCol w="1517964">
                  <a:extLst>
                    <a:ext uri="{9D8B030D-6E8A-4147-A177-3AD203B41FA5}">
                      <a16:colId xmlns:a16="http://schemas.microsoft.com/office/drawing/2014/main" val="2782380508"/>
                    </a:ext>
                  </a:extLst>
                </a:gridCol>
              </a:tblGrid>
              <a:tr h="381000">
                <a:tc>
                  <a:txBody>
                    <a:bodyPr/>
                    <a:lstStyle/>
                    <a:p>
                      <a:pPr marL="0" lvl="0" indent="0" algn="l" rtl="0">
                        <a:spcBef>
                          <a:spcPts val="0"/>
                        </a:spcBef>
                        <a:spcAft>
                          <a:spcPts val="0"/>
                        </a:spcAft>
                        <a:buNone/>
                      </a:pPr>
                      <a:endParaRPr sz="2000" b="1" dirty="0">
                        <a:solidFill>
                          <a:schemeClr val="dk1"/>
                        </a:solidFill>
                        <a:latin typeface="Righteous"/>
                        <a:ea typeface="Righteous"/>
                        <a:cs typeface="Righteous"/>
                        <a:sym typeface="Righteous"/>
                      </a:endParaRPr>
                    </a:p>
                  </a:txBody>
                  <a:tcPr marL="91425" marR="91425" marT="91425" marB="91425"/>
                </a:tc>
                <a:tc>
                  <a:txBody>
                    <a:bodyPr/>
                    <a:lstStyle/>
                    <a:p>
                      <a:pPr marL="0" lvl="0" indent="0" algn="ctr" rtl="0">
                        <a:spcBef>
                          <a:spcPts val="0"/>
                        </a:spcBef>
                        <a:spcAft>
                          <a:spcPts val="0"/>
                        </a:spcAft>
                        <a:buNone/>
                      </a:pPr>
                      <a:r>
                        <a:rPr lang="en" sz="2000" dirty="0">
                          <a:solidFill>
                            <a:schemeClr val="dk1"/>
                          </a:solidFill>
                          <a:sym typeface="Albert Sans"/>
                        </a:rPr>
                        <a:t>Accuracy</a:t>
                      </a:r>
                      <a:endParaRPr sz="2000" dirty="0">
                        <a:solidFill>
                          <a:schemeClr val="dk1"/>
                        </a:solidFill>
                        <a:latin typeface="Albert Sans"/>
                        <a:ea typeface="Albert Sans"/>
                        <a:cs typeface="Albert Sans"/>
                        <a:sym typeface="Albert Sans"/>
                      </a:endParaRPr>
                    </a:p>
                  </a:txBody>
                  <a:tcPr marL="91425" marR="91425" marT="91425" marB="91425"/>
                </a:tc>
                <a:tc>
                  <a:txBody>
                    <a:bodyPr/>
                    <a:lstStyle/>
                    <a:p>
                      <a:pPr marL="0" lvl="0" indent="0" algn="ctr" rtl="0">
                        <a:spcBef>
                          <a:spcPts val="0"/>
                        </a:spcBef>
                        <a:spcAft>
                          <a:spcPts val="0"/>
                        </a:spcAft>
                        <a:buNone/>
                      </a:pPr>
                      <a:r>
                        <a:rPr lang="en" sz="2000" dirty="0">
                          <a:solidFill>
                            <a:schemeClr val="dk1"/>
                          </a:solidFill>
                          <a:sym typeface="Albert Sans"/>
                        </a:rPr>
                        <a:t>Recall</a:t>
                      </a:r>
                      <a:endParaRPr sz="2000" dirty="0">
                        <a:solidFill>
                          <a:schemeClr val="dk1"/>
                        </a:solidFill>
                        <a:latin typeface="Albert Sans"/>
                        <a:ea typeface="Albert Sans"/>
                        <a:cs typeface="Albert Sans"/>
                        <a:sym typeface="Albert Sans"/>
                      </a:endParaRPr>
                    </a:p>
                  </a:txBody>
                  <a:tcPr marL="91425" marR="91425" marT="91425" marB="91425"/>
                </a:tc>
                <a:tc>
                  <a:txBody>
                    <a:bodyPr/>
                    <a:lstStyle/>
                    <a:p>
                      <a:pPr marL="0" lvl="0" indent="0" algn="ctr" rtl="0">
                        <a:spcBef>
                          <a:spcPts val="0"/>
                        </a:spcBef>
                        <a:spcAft>
                          <a:spcPts val="0"/>
                        </a:spcAft>
                        <a:buNone/>
                      </a:pPr>
                      <a:r>
                        <a:rPr lang="en" sz="2000" dirty="0">
                          <a:solidFill>
                            <a:schemeClr val="dk1"/>
                          </a:solidFill>
                          <a:sym typeface="Albert Sans"/>
                        </a:rPr>
                        <a:t>Precision</a:t>
                      </a:r>
                      <a:endParaRPr sz="2000" dirty="0">
                        <a:solidFill>
                          <a:schemeClr val="dk1"/>
                        </a:solidFill>
                        <a:latin typeface="Albert Sans"/>
                        <a:ea typeface="Albert Sans"/>
                        <a:cs typeface="Albert Sans"/>
                        <a:sym typeface="Albert Sans"/>
                      </a:endParaRPr>
                    </a:p>
                  </a:txBody>
                  <a:tcPr marL="91425" marR="91425" marT="91425" marB="91425"/>
                </a:tc>
                <a:tc>
                  <a:txBody>
                    <a:bodyPr/>
                    <a:lstStyle/>
                    <a:p>
                      <a:pPr marL="0" lvl="0" indent="0" algn="ctr" rtl="0">
                        <a:spcBef>
                          <a:spcPts val="0"/>
                        </a:spcBef>
                        <a:spcAft>
                          <a:spcPts val="0"/>
                        </a:spcAft>
                        <a:buNone/>
                      </a:pPr>
                      <a:r>
                        <a:rPr lang="en-US" sz="2000" dirty="0">
                          <a:solidFill>
                            <a:schemeClr val="dk1"/>
                          </a:solidFill>
                          <a:sym typeface="Albert Sans"/>
                        </a:rPr>
                        <a:t>F1 Score</a:t>
                      </a:r>
                      <a:endParaRPr sz="2000" dirty="0">
                        <a:solidFill>
                          <a:schemeClr val="dk1"/>
                        </a:solidFill>
                        <a:latin typeface="Albert Sans"/>
                        <a:ea typeface="Albert Sans"/>
                        <a:cs typeface="Albert Sans"/>
                        <a:sym typeface="Albert Sans"/>
                      </a:endParaRPr>
                    </a:p>
                  </a:txBody>
                  <a:tcPr marL="91425" marR="91425" marT="91425" marB="91425"/>
                </a:tc>
                <a:extLst>
                  <a:ext uri="{0D108BD9-81ED-4DB2-BD59-A6C34878D82A}">
                    <a16:rowId xmlns:a16="http://schemas.microsoft.com/office/drawing/2014/main" val="10000"/>
                  </a:ext>
                </a:extLst>
              </a:tr>
              <a:tr h="561875">
                <a:tc>
                  <a:txBody>
                    <a:bodyPr/>
                    <a:lstStyle/>
                    <a:p>
                      <a:pPr marL="0" lvl="0" indent="0" algn="ctr" rtl="0">
                        <a:spcBef>
                          <a:spcPts val="0"/>
                        </a:spcBef>
                        <a:spcAft>
                          <a:spcPts val="0"/>
                        </a:spcAft>
                        <a:buNone/>
                      </a:pPr>
                      <a:r>
                        <a:rPr lang="en" sz="1200" b="1" dirty="0">
                          <a:solidFill>
                            <a:schemeClr val="dk1"/>
                          </a:solidFill>
                          <a:sym typeface="Barlow"/>
                        </a:rPr>
                        <a:t>Random Forest</a:t>
                      </a:r>
                      <a:endParaRPr sz="1200" b="1" dirty="0">
                        <a:solidFill>
                          <a:schemeClr val="dk1"/>
                        </a:solidFill>
                        <a:latin typeface="Barlow"/>
                        <a:ea typeface="Barlow"/>
                        <a:cs typeface="Barlow"/>
                        <a:sym typeface="Barlow"/>
                      </a:endParaRPr>
                    </a:p>
                  </a:txBody>
                  <a:tcPr marL="91425" marR="91425" marT="91425" marB="91425" anchor="ctr"/>
                </a:tc>
                <a:tc>
                  <a:txBody>
                    <a:bodyPr/>
                    <a:lstStyle/>
                    <a:p>
                      <a:pPr marL="0" lvl="0" indent="0" algn="ctr" rtl="0">
                        <a:spcBef>
                          <a:spcPts val="0"/>
                        </a:spcBef>
                        <a:spcAft>
                          <a:spcPts val="0"/>
                        </a:spcAft>
                        <a:buNone/>
                      </a:pPr>
                      <a:r>
                        <a:rPr lang="ru-RU" sz="1200" b="1" dirty="0">
                          <a:solidFill>
                            <a:schemeClr val="dk1"/>
                          </a:solidFill>
                          <a:latin typeface="Barlow"/>
                          <a:ea typeface="Barlow"/>
                          <a:cs typeface="Barlow"/>
                          <a:sym typeface="Barlow"/>
                        </a:rPr>
                        <a:t>0.638</a:t>
                      </a:r>
                      <a:endParaRPr sz="1200" b="1" dirty="0">
                        <a:solidFill>
                          <a:schemeClr val="dk1"/>
                        </a:solidFill>
                        <a:latin typeface="Barlow"/>
                        <a:ea typeface="Barlow"/>
                        <a:cs typeface="Barlow"/>
                        <a:sym typeface="Barlow"/>
                      </a:endParaRPr>
                    </a:p>
                  </a:txBody>
                  <a:tcPr marL="91425" marR="91425" marT="91425" marB="91425" anchor="ctr"/>
                </a:tc>
                <a:tc>
                  <a:txBody>
                    <a:bodyPr/>
                    <a:lstStyle/>
                    <a:p>
                      <a:pPr marL="0" lvl="0" indent="0" algn="ctr" rtl="0">
                        <a:spcBef>
                          <a:spcPts val="0"/>
                        </a:spcBef>
                        <a:spcAft>
                          <a:spcPts val="0"/>
                        </a:spcAft>
                        <a:buNone/>
                      </a:pPr>
                      <a:r>
                        <a:rPr lang="ru-RU" sz="1200" b="1" dirty="0">
                          <a:solidFill>
                            <a:schemeClr val="dk1"/>
                          </a:solidFill>
                          <a:latin typeface="Barlow"/>
                          <a:ea typeface="Barlow"/>
                          <a:cs typeface="Barlow"/>
                          <a:sym typeface="Barlow"/>
                        </a:rPr>
                        <a:t>0.6683</a:t>
                      </a:r>
                      <a:endParaRPr sz="1200" b="1" dirty="0">
                        <a:solidFill>
                          <a:schemeClr val="dk1"/>
                        </a:solidFill>
                        <a:latin typeface="Barlow"/>
                        <a:ea typeface="Barlow"/>
                        <a:cs typeface="Barlow"/>
                        <a:sym typeface="Barlow"/>
                      </a:endParaRPr>
                    </a:p>
                  </a:txBody>
                  <a:tcPr marL="91425" marR="91425" marT="91425" marB="91425" anchor="ctr"/>
                </a:tc>
                <a:tc>
                  <a:txBody>
                    <a:bodyPr/>
                    <a:lstStyle/>
                    <a:p>
                      <a:pPr marL="0" lvl="0" indent="0" algn="ctr" rtl="0">
                        <a:spcBef>
                          <a:spcPts val="0"/>
                        </a:spcBef>
                        <a:spcAft>
                          <a:spcPts val="0"/>
                        </a:spcAft>
                        <a:buNone/>
                      </a:pPr>
                      <a:r>
                        <a:rPr lang="ru-RU" sz="1200" b="1" dirty="0">
                          <a:solidFill>
                            <a:schemeClr val="dk1"/>
                          </a:solidFill>
                          <a:latin typeface="Barlow"/>
                          <a:ea typeface="Barlow"/>
                          <a:cs typeface="Barlow"/>
                          <a:sym typeface="Barlow"/>
                        </a:rPr>
                        <a:t>0.548</a:t>
                      </a:r>
                      <a:endParaRPr sz="1200" b="1" dirty="0">
                        <a:solidFill>
                          <a:schemeClr val="dk1"/>
                        </a:solidFill>
                        <a:latin typeface="Barlow"/>
                        <a:ea typeface="Barlow"/>
                        <a:cs typeface="Barlow"/>
                        <a:sym typeface="Barlow"/>
                      </a:endParaRPr>
                    </a:p>
                  </a:txBody>
                  <a:tcPr marL="91425" marR="91425" marT="91425" marB="91425" anchor="ctr"/>
                </a:tc>
                <a:tc>
                  <a:txBody>
                    <a:bodyPr/>
                    <a:lstStyle/>
                    <a:p>
                      <a:pPr marL="0" lvl="0" indent="0" algn="ctr" rtl="0">
                        <a:spcBef>
                          <a:spcPts val="0"/>
                        </a:spcBef>
                        <a:spcAft>
                          <a:spcPts val="0"/>
                        </a:spcAft>
                        <a:buNone/>
                      </a:pPr>
                      <a:r>
                        <a:rPr lang="ru-RU" sz="1200" b="1" dirty="0">
                          <a:solidFill>
                            <a:schemeClr val="dk1"/>
                          </a:solidFill>
                          <a:latin typeface="Barlow"/>
                          <a:ea typeface="Barlow"/>
                          <a:cs typeface="Barlow"/>
                          <a:sym typeface="Barlow"/>
                        </a:rPr>
                        <a:t>0.6022</a:t>
                      </a:r>
                      <a:endParaRPr sz="1200" b="1" dirty="0">
                        <a:solidFill>
                          <a:schemeClr val="dk1"/>
                        </a:solidFill>
                        <a:latin typeface="Barlow"/>
                        <a:ea typeface="Barlow"/>
                        <a:cs typeface="Barlow"/>
                        <a:sym typeface="Barlow"/>
                      </a:endParaRPr>
                    </a:p>
                  </a:txBody>
                  <a:tcPr marL="91425" marR="91425" marT="91425" marB="91425" anchor="ctr"/>
                </a:tc>
                <a:extLst>
                  <a:ext uri="{0D108BD9-81ED-4DB2-BD59-A6C34878D82A}">
                    <a16:rowId xmlns:a16="http://schemas.microsoft.com/office/drawing/2014/main" val="10002"/>
                  </a:ext>
                </a:extLst>
              </a:tr>
              <a:tr h="561875">
                <a:tc>
                  <a:txBody>
                    <a:bodyPr/>
                    <a:lstStyle/>
                    <a:p>
                      <a:pPr marL="0" lvl="0" indent="0" algn="ctr" rtl="0">
                        <a:spcBef>
                          <a:spcPts val="0"/>
                        </a:spcBef>
                        <a:spcAft>
                          <a:spcPts val="0"/>
                        </a:spcAft>
                        <a:buNone/>
                      </a:pPr>
                      <a:r>
                        <a:rPr lang="en" sz="1200" b="1" dirty="0">
                          <a:solidFill>
                            <a:schemeClr val="dk1"/>
                          </a:solidFill>
                          <a:sym typeface="Barlow"/>
                        </a:rPr>
                        <a:t>SVM</a:t>
                      </a:r>
                      <a:endParaRPr sz="1200" b="1" dirty="0">
                        <a:solidFill>
                          <a:schemeClr val="dk1"/>
                        </a:solidFill>
                        <a:latin typeface="Barlow"/>
                        <a:ea typeface="Barlow"/>
                        <a:cs typeface="Barlow"/>
                        <a:sym typeface="Barlow"/>
                      </a:endParaRPr>
                    </a:p>
                  </a:txBody>
                  <a:tcPr marL="91425" marR="91425" marT="91425" marB="91425" anchor="ctr"/>
                </a:tc>
                <a:tc>
                  <a:txBody>
                    <a:bodyPr/>
                    <a:lstStyle/>
                    <a:p>
                      <a:pPr marL="0" lvl="0" indent="0" algn="ctr" rtl="0">
                        <a:spcBef>
                          <a:spcPts val="0"/>
                        </a:spcBef>
                        <a:spcAft>
                          <a:spcPts val="0"/>
                        </a:spcAft>
                        <a:buNone/>
                      </a:pPr>
                      <a:r>
                        <a:rPr lang="ru-RU" sz="1200" b="1" dirty="0">
                          <a:solidFill>
                            <a:schemeClr val="dk1"/>
                          </a:solidFill>
                          <a:latin typeface="Barlow"/>
                          <a:ea typeface="Barlow"/>
                          <a:cs typeface="Barlow"/>
                          <a:sym typeface="Barlow"/>
                        </a:rPr>
                        <a:t>0.656</a:t>
                      </a:r>
                      <a:endParaRPr sz="1200" b="1" dirty="0">
                        <a:solidFill>
                          <a:schemeClr val="dk1"/>
                        </a:solidFill>
                        <a:latin typeface="Barlow"/>
                        <a:ea typeface="Barlow"/>
                        <a:cs typeface="Barlow"/>
                        <a:sym typeface="Barlow"/>
                      </a:endParaRPr>
                    </a:p>
                  </a:txBody>
                  <a:tcPr marL="91425" marR="91425" marT="91425" marB="91425" anchor="ctr"/>
                </a:tc>
                <a:tc>
                  <a:txBody>
                    <a:bodyPr/>
                    <a:lstStyle/>
                    <a:p>
                      <a:pPr marL="0" lvl="0" indent="0" algn="ctr" rtl="0">
                        <a:spcBef>
                          <a:spcPts val="0"/>
                        </a:spcBef>
                        <a:spcAft>
                          <a:spcPts val="0"/>
                        </a:spcAft>
                        <a:buNone/>
                      </a:pPr>
                      <a:r>
                        <a:rPr lang="ru-RU" sz="1200" b="1" dirty="0">
                          <a:solidFill>
                            <a:schemeClr val="dk1"/>
                          </a:solidFill>
                          <a:latin typeface="Barlow"/>
                          <a:ea typeface="Barlow"/>
                          <a:cs typeface="Barlow"/>
                          <a:sym typeface="Barlow"/>
                        </a:rPr>
                        <a:t>0.6875</a:t>
                      </a:r>
                      <a:endParaRPr sz="1200" b="1" dirty="0">
                        <a:solidFill>
                          <a:schemeClr val="dk1"/>
                        </a:solidFill>
                        <a:latin typeface="Barlow"/>
                        <a:ea typeface="Barlow"/>
                        <a:cs typeface="Barlow"/>
                        <a:sym typeface="Barlow"/>
                      </a:endParaRPr>
                    </a:p>
                  </a:txBody>
                  <a:tcPr marL="91425" marR="91425" marT="91425" marB="91425" anchor="ctr"/>
                </a:tc>
                <a:tc>
                  <a:txBody>
                    <a:bodyPr/>
                    <a:lstStyle/>
                    <a:p>
                      <a:pPr marL="0" lvl="0" indent="0" algn="ctr" rtl="0">
                        <a:spcBef>
                          <a:spcPts val="0"/>
                        </a:spcBef>
                        <a:spcAft>
                          <a:spcPts val="0"/>
                        </a:spcAft>
                        <a:buClr>
                          <a:srgbClr val="242424"/>
                        </a:buClr>
                        <a:buSzPts val="1100"/>
                        <a:buFont typeface="Arial"/>
                        <a:buNone/>
                      </a:pPr>
                      <a:r>
                        <a:rPr lang="ru-RU" sz="1200" b="1" dirty="0">
                          <a:solidFill>
                            <a:schemeClr val="dk1"/>
                          </a:solidFill>
                          <a:latin typeface="Barlow"/>
                          <a:ea typeface="Barlow"/>
                          <a:cs typeface="Barlow"/>
                          <a:sym typeface="Barlow"/>
                        </a:rPr>
                        <a:t>0.572</a:t>
                      </a:r>
                      <a:endParaRPr sz="1200" b="1" dirty="0">
                        <a:solidFill>
                          <a:schemeClr val="dk1"/>
                        </a:solidFill>
                        <a:latin typeface="Barlow"/>
                        <a:ea typeface="Barlow"/>
                        <a:cs typeface="Barlow"/>
                        <a:sym typeface="Barlow"/>
                      </a:endParaRPr>
                    </a:p>
                  </a:txBody>
                  <a:tcPr marL="91425" marR="91425" marT="91425" marB="91425" anchor="ctr"/>
                </a:tc>
                <a:tc>
                  <a:txBody>
                    <a:bodyPr/>
                    <a:lstStyle/>
                    <a:p>
                      <a:pPr marL="0" lvl="0" indent="0" algn="ctr" rtl="0">
                        <a:spcBef>
                          <a:spcPts val="0"/>
                        </a:spcBef>
                        <a:spcAft>
                          <a:spcPts val="0"/>
                        </a:spcAft>
                        <a:buClr>
                          <a:srgbClr val="242424"/>
                        </a:buClr>
                        <a:buSzPts val="1100"/>
                        <a:buFont typeface="Arial"/>
                        <a:buNone/>
                      </a:pPr>
                      <a:r>
                        <a:rPr lang="ru-RU" sz="1200" b="1" dirty="0">
                          <a:solidFill>
                            <a:schemeClr val="dk1"/>
                          </a:solidFill>
                          <a:latin typeface="Barlow"/>
                          <a:ea typeface="Barlow"/>
                          <a:cs typeface="Barlow"/>
                          <a:sym typeface="Barlow"/>
                        </a:rPr>
                        <a:t>0.6245</a:t>
                      </a:r>
                      <a:endParaRPr sz="1200" b="1" dirty="0">
                        <a:solidFill>
                          <a:schemeClr val="dk1"/>
                        </a:solidFill>
                        <a:latin typeface="Barlow"/>
                        <a:ea typeface="Barlow"/>
                        <a:cs typeface="Barlow"/>
                        <a:sym typeface="Barlow"/>
                      </a:endParaRPr>
                    </a:p>
                  </a:txBody>
                  <a:tcPr marL="91425" marR="91425" marT="91425" marB="91425" anchor="ctr"/>
                </a:tc>
                <a:extLst>
                  <a:ext uri="{0D108BD9-81ED-4DB2-BD59-A6C34878D82A}">
                    <a16:rowId xmlns:a16="http://schemas.microsoft.com/office/drawing/2014/main" val="10003"/>
                  </a:ext>
                </a:extLst>
              </a:tr>
              <a:tr h="561875">
                <a:tc>
                  <a:txBody>
                    <a:bodyPr/>
                    <a:lstStyle/>
                    <a:p>
                      <a:pPr marL="0" lvl="0" indent="0" algn="ctr" rtl="0">
                        <a:spcBef>
                          <a:spcPts val="0"/>
                        </a:spcBef>
                        <a:spcAft>
                          <a:spcPts val="0"/>
                        </a:spcAft>
                        <a:buNone/>
                      </a:pPr>
                      <a:r>
                        <a:rPr lang="en" sz="1200" b="1" dirty="0">
                          <a:solidFill>
                            <a:schemeClr val="dk1"/>
                          </a:solidFill>
                          <a:sym typeface="Barlow"/>
                        </a:rPr>
                        <a:t>KNN</a:t>
                      </a:r>
                      <a:endParaRPr sz="1200" b="1" dirty="0">
                        <a:solidFill>
                          <a:schemeClr val="dk1"/>
                        </a:solidFill>
                        <a:latin typeface="Barlow"/>
                        <a:ea typeface="Barlow"/>
                        <a:cs typeface="Barlow"/>
                        <a:sym typeface="Barlow"/>
                      </a:endParaRPr>
                    </a:p>
                  </a:txBody>
                  <a:tcPr marL="91425" marR="91425" marT="91425" marB="91425" anchor="ctr"/>
                </a:tc>
                <a:tc>
                  <a:txBody>
                    <a:bodyPr/>
                    <a:lstStyle/>
                    <a:p>
                      <a:pPr marL="0" lvl="0" indent="0" algn="ctr" rtl="0">
                        <a:spcBef>
                          <a:spcPts val="0"/>
                        </a:spcBef>
                        <a:spcAft>
                          <a:spcPts val="0"/>
                        </a:spcAft>
                        <a:buNone/>
                      </a:pPr>
                      <a:r>
                        <a:rPr lang="ru-RU" sz="1200" b="1" dirty="0">
                          <a:solidFill>
                            <a:schemeClr val="dk1"/>
                          </a:solidFill>
                          <a:latin typeface="Barlow"/>
                          <a:ea typeface="Barlow"/>
                          <a:cs typeface="Barlow"/>
                          <a:sym typeface="Barlow"/>
                        </a:rPr>
                        <a:t>0.654</a:t>
                      </a:r>
                      <a:endParaRPr sz="1200" b="1" dirty="0">
                        <a:solidFill>
                          <a:schemeClr val="dk1"/>
                        </a:solidFill>
                        <a:latin typeface="Barlow"/>
                        <a:ea typeface="Barlow"/>
                        <a:cs typeface="Barlow"/>
                        <a:sym typeface="Barlow"/>
                      </a:endParaRPr>
                    </a:p>
                  </a:txBody>
                  <a:tcPr marL="91425" marR="91425" marT="91425" marB="91425" anchor="ctr"/>
                </a:tc>
                <a:tc>
                  <a:txBody>
                    <a:bodyPr/>
                    <a:lstStyle/>
                    <a:p>
                      <a:pPr marL="0" lvl="0" indent="0" algn="ctr" rtl="0">
                        <a:spcBef>
                          <a:spcPts val="0"/>
                        </a:spcBef>
                        <a:spcAft>
                          <a:spcPts val="0"/>
                        </a:spcAft>
                        <a:buNone/>
                      </a:pPr>
                      <a:r>
                        <a:rPr lang="ru-RU" sz="1200" b="1" dirty="0">
                          <a:solidFill>
                            <a:schemeClr val="dk1"/>
                          </a:solidFill>
                          <a:latin typeface="Barlow"/>
                          <a:ea typeface="Barlow"/>
                          <a:cs typeface="Barlow"/>
                          <a:sym typeface="Barlow"/>
                        </a:rPr>
                        <a:t>0.6667</a:t>
                      </a:r>
                      <a:endParaRPr sz="1200" b="1" dirty="0">
                        <a:solidFill>
                          <a:schemeClr val="dk1"/>
                        </a:solidFill>
                        <a:latin typeface="Barlow"/>
                        <a:ea typeface="Barlow"/>
                        <a:cs typeface="Barlow"/>
                        <a:sym typeface="Barlow"/>
                      </a:endParaRPr>
                    </a:p>
                  </a:txBody>
                  <a:tcPr marL="91425" marR="91425" marT="91425" marB="91425" anchor="ctr"/>
                </a:tc>
                <a:tc>
                  <a:txBody>
                    <a:bodyPr/>
                    <a:lstStyle/>
                    <a:p>
                      <a:pPr marL="0" lvl="0" indent="0" algn="ctr" rtl="0">
                        <a:spcBef>
                          <a:spcPts val="0"/>
                        </a:spcBef>
                        <a:spcAft>
                          <a:spcPts val="0"/>
                        </a:spcAft>
                        <a:buClr>
                          <a:srgbClr val="242424"/>
                        </a:buClr>
                        <a:buSzPts val="1100"/>
                        <a:buFont typeface="Arial"/>
                        <a:buNone/>
                      </a:pPr>
                      <a:r>
                        <a:rPr lang="en-US" sz="1200" b="1" dirty="0">
                          <a:solidFill>
                            <a:schemeClr val="dk1"/>
                          </a:solidFill>
                          <a:latin typeface="Barlow"/>
                          <a:ea typeface="Barlow"/>
                          <a:cs typeface="Barlow"/>
                          <a:sym typeface="Barlow"/>
                        </a:rPr>
                        <a:t>0.616</a:t>
                      </a:r>
                      <a:endParaRPr sz="1200" b="1" dirty="0">
                        <a:solidFill>
                          <a:schemeClr val="dk1"/>
                        </a:solidFill>
                        <a:latin typeface="Barlow"/>
                        <a:ea typeface="Barlow"/>
                        <a:cs typeface="Barlow"/>
                        <a:sym typeface="Barlow"/>
                      </a:endParaRPr>
                    </a:p>
                  </a:txBody>
                  <a:tcPr marL="91425" marR="91425" marT="91425" marB="91425" anchor="ctr"/>
                </a:tc>
                <a:tc>
                  <a:txBody>
                    <a:bodyPr/>
                    <a:lstStyle/>
                    <a:p>
                      <a:pPr marL="0" lvl="0" indent="0" algn="ctr" rtl="0">
                        <a:spcBef>
                          <a:spcPts val="0"/>
                        </a:spcBef>
                        <a:spcAft>
                          <a:spcPts val="0"/>
                        </a:spcAft>
                        <a:buClr>
                          <a:srgbClr val="242424"/>
                        </a:buClr>
                        <a:buSzPts val="1100"/>
                        <a:buFont typeface="Arial"/>
                        <a:buNone/>
                      </a:pPr>
                      <a:r>
                        <a:rPr lang="ru-RU" sz="1200" b="1" dirty="0">
                          <a:solidFill>
                            <a:schemeClr val="dk1"/>
                          </a:solidFill>
                          <a:latin typeface="Barlow"/>
                          <a:ea typeface="Barlow"/>
                          <a:cs typeface="Barlow"/>
                          <a:sym typeface="Barlow"/>
                        </a:rPr>
                        <a:t>0.6403</a:t>
                      </a:r>
                      <a:endParaRPr sz="1200" b="1" dirty="0">
                        <a:solidFill>
                          <a:schemeClr val="dk1"/>
                        </a:solidFill>
                        <a:latin typeface="Barlow"/>
                        <a:ea typeface="Barlow"/>
                        <a:cs typeface="Barlow"/>
                        <a:sym typeface="Barlow"/>
                      </a:endParaRPr>
                    </a:p>
                  </a:txBody>
                  <a:tcPr marL="91425" marR="91425" marT="91425" marB="91425" anchor="ctr"/>
                </a:tc>
                <a:extLst>
                  <a:ext uri="{0D108BD9-81ED-4DB2-BD59-A6C34878D82A}">
                    <a16:rowId xmlns:a16="http://schemas.microsoft.com/office/drawing/2014/main" val="10004"/>
                  </a:ext>
                </a:extLst>
              </a:tr>
              <a:tr h="561875">
                <a:tc>
                  <a:txBody>
                    <a:bodyPr/>
                    <a:lstStyle/>
                    <a:p>
                      <a:pPr marL="0" lvl="0" indent="0" algn="ctr" rtl="0">
                        <a:spcBef>
                          <a:spcPts val="0"/>
                        </a:spcBef>
                        <a:spcAft>
                          <a:spcPts val="0"/>
                        </a:spcAft>
                        <a:buNone/>
                      </a:pPr>
                      <a:r>
                        <a:rPr lang="en-US" sz="1200" b="1" dirty="0">
                          <a:solidFill>
                            <a:schemeClr val="dk1"/>
                          </a:solidFill>
                          <a:sym typeface="Barlow"/>
                        </a:rPr>
                        <a:t>Logistic Regression</a:t>
                      </a:r>
                      <a:endParaRPr sz="1200" b="1" dirty="0">
                        <a:solidFill>
                          <a:schemeClr val="dk1"/>
                        </a:solidFill>
                        <a:latin typeface="Barlow"/>
                        <a:ea typeface="Barlow"/>
                        <a:cs typeface="Barlow"/>
                        <a:sym typeface="Barlow"/>
                      </a:endParaRPr>
                    </a:p>
                  </a:txBody>
                  <a:tcPr marL="91425" marR="91425" marT="91425" marB="91425" anchor="ctr"/>
                </a:tc>
                <a:tc>
                  <a:txBody>
                    <a:bodyPr/>
                    <a:lstStyle/>
                    <a:p>
                      <a:pPr marL="0" lvl="0" indent="0" algn="ctr" rtl="0">
                        <a:spcBef>
                          <a:spcPts val="0"/>
                        </a:spcBef>
                        <a:spcAft>
                          <a:spcPts val="0"/>
                        </a:spcAft>
                        <a:buNone/>
                      </a:pPr>
                      <a:r>
                        <a:rPr lang="ru-RU" sz="1200" b="1" dirty="0">
                          <a:solidFill>
                            <a:schemeClr val="dk1"/>
                          </a:solidFill>
                          <a:latin typeface="Barlow"/>
                          <a:ea typeface="Barlow"/>
                          <a:cs typeface="Barlow"/>
                          <a:sym typeface="Barlow"/>
                        </a:rPr>
                        <a:t>0.588</a:t>
                      </a:r>
                      <a:endParaRPr sz="1200" b="1" dirty="0">
                        <a:solidFill>
                          <a:schemeClr val="dk1"/>
                        </a:solidFill>
                        <a:latin typeface="Barlow"/>
                        <a:ea typeface="Barlow"/>
                        <a:cs typeface="Barlow"/>
                        <a:sym typeface="Barlow"/>
                      </a:endParaRPr>
                    </a:p>
                  </a:txBody>
                  <a:tcPr marL="91425" marR="91425" marT="91425" marB="91425" anchor="ctr"/>
                </a:tc>
                <a:tc>
                  <a:txBody>
                    <a:bodyPr/>
                    <a:lstStyle/>
                    <a:p>
                      <a:pPr marL="0" lvl="0" indent="0" algn="ctr" rtl="0">
                        <a:spcBef>
                          <a:spcPts val="0"/>
                        </a:spcBef>
                        <a:spcAft>
                          <a:spcPts val="0"/>
                        </a:spcAft>
                        <a:buNone/>
                      </a:pPr>
                      <a:r>
                        <a:rPr lang="ru-RU" sz="1200" b="1" dirty="0">
                          <a:solidFill>
                            <a:schemeClr val="dk1"/>
                          </a:solidFill>
                          <a:latin typeface="Barlow"/>
                          <a:ea typeface="Barlow"/>
                          <a:cs typeface="Barlow"/>
                          <a:sym typeface="Barlow"/>
                        </a:rPr>
                        <a:t>0.548</a:t>
                      </a:r>
                      <a:endParaRPr sz="1200" b="1" dirty="0">
                        <a:solidFill>
                          <a:schemeClr val="dk1"/>
                        </a:solidFill>
                        <a:latin typeface="Barlow"/>
                        <a:ea typeface="Barlow"/>
                        <a:cs typeface="Barlow"/>
                        <a:sym typeface="Barlow"/>
                      </a:endParaRPr>
                    </a:p>
                  </a:txBody>
                  <a:tcPr marL="91425" marR="91425" marT="91425" marB="91425" anchor="ctr"/>
                </a:tc>
                <a:tc>
                  <a:txBody>
                    <a:bodyPr/>
                    <a:lstStyle/>
                    <a:p>
                      <a:pPr marL="0" lvl="0" indent="0" algn="ctr" rtl="0">
                        <a:spcBef>
                          <a:spcPts val="0"/>
                        </a:spcBef>
                        <a:spcAft>
                          <a:spcPts val="0"/>
                        </a:spcAft>
                        <a:buClr>
                          <a:srgbClr val="242424"/>
                        </a:buClr>
                        <a:buSzPts val="1100"/>
                        <a:buFont typeface="Arial"/>
                        <a:buNone/>
                      </a:pPr>
                      <a:r>
                        <a:rPr lang="ru-RU" sz="1200" b="1" dirty="0">
                          <a:solidFill>
                            <a:schemeClr val="dk1"/>
                          </a:solidFill>
                          <a:latin typeface="Barlow"/>
                          <a:ea typeface="Barlow"/>
                          <a:cs typeface="Barlow"/>
                          <a:sym typeface="Barlow"/>
                        </a:rPr>
                        <a:t>0.5957</a:t>
                      </a:r>
                      <a:endParaRPr sz="1200" b="1" dirty="0">
                        <a:solidFill>
                          <a:schemeClr val="dk1"/>
                        </a:solidFill>
                        <a:latin typeface="Barlow"/>
                        <a:ea typeface="Barlow"/>
                        <a:cs typeface="Barlow"/>
                        <a:sym typeface="Barlow"/>
                      </a:endParaRPr>
                    </a:p>
                  </a:txBody>
                  <a:tcPr marL="91425" marR="91425" marT="91425" marB="91425" anchor="ctr"/>
                </a:tc>
                <a:tc>
                  <a:txBody>
                    <a:bodyPr/>
                    <a:lstStyle/>
                    <a:p>
                      <a:pPr marL="0" lvl="0" indent="0" algn="ctr" rtl="0">
                        <a:spcBef>
                          <a:spcPts val="0"/>
                        </a:spcBef>
                        <a:spcAft>
                          <a:spcPts val="0"/>
                        </a:spcAft>
                        <a:buClr>
                          <a:srgbClr val="242424"/>
                        </a:buClr>
                        <a:buSzPts val="1100"/>
                        <a:buFont typeface="Arial"/>
                        <a:buNone/>
                      </a:pPr>
                      <a:r>
                        <a:rPr lang="ru-RU" sz="1200" b="1" dirty="0">
                          <a:solidFill>
                            <a:schemeClr val="dk1"/>
                          </a:solidFill>
                          <a:latin typeface="Barlow"/>
                          <a:ea typeface="Barlow"/>
                          <a:cs typeface="Barlow"/>
                          <a:sym typeface="Barlow"/>
                        </a:rPr>
                        <a:t>0.5708</a:t>
                      </a:r>
                      <a:endParaRPr sz="1200" b="1" dirty="0">
                        <a:solidFill>
                          <a:schemeClr val="dk1"/>
                        </a:solidFill>
                        <a:latin typeface="Barlow"/>
                        <a:ea typeface="Barlow"/>
                        <a:cs typeface="Barlow"/>
                        <a:sym typeface="Barlow"/>
                      </a:endParaRPr>
                    </a:p>
                  </a:txBody>
                  <a:tcPr marL="91425" marR="91425" marT="91425" marB="91425" anchor="ctr"/>
                </a:tc>
                <a:extLst>
                  <a:ext uri="{0D108BD9-81ED-4DB2-BD59-A6C34878D82A}">
                    <a16:rowId xmlns:a16="http://schemas.microsoft.com/office/drawing/2014/main" val="3678212962"/>
                  </a:ext>
                </a:extLst>
              </a:tr>
            </a:tbl>
          </a:graphicData>
        </a:graphic>
      </p:graphicFrame>
      <p:sp>
        <p:nvSpPr>
          <p:cNvPr id="5" name="TextBox 4">
            <a:extLst>
              <a:ext uri="{FF2B5EF4-FFF2-40B4-BE49-F238E27FC236}">
                <a16:creationId xmlns:a16="http://schemas.microsoft.com/office/drawing/2014/main" id="{E25774D7-6412-3B18-E8F3-A58E1A7D43E4}"/>
              </a:ext>
            </a:extLst>
          </p:cNvPr>
          <p:cNvSpPr txBox="1"/>
          <p:nvPr/>
        </p:nvSpPr>
        <p:spPr>
          <a:xfrm>
            <a:off x="8422481" y="4660999"/>
            <a:ext cx="439340" cy="307777"/>
          </a:xfrm>
          <a:prstGeom prst="rect">
            <a:avLst/>
          </a:prstGeom>
          <a:noFill/>
        </p:spPr>
        <p:txBody>
          <a:bodyPr wrap="square" rtlCol="0">
            <a:spAutoFit/>
          </a:bodyPr>
          <a:lstStyle/>
          <a:p>
            <a:r>
              <a:rPr lang="en-US" dirty="0">
                <a:solidFill>
                  <a:schemeClr val="accent1"/>
                </a:solidFill>
              </a:rPr>
              <a:t>14</a:t>
            </a:r>
            <a:endParaRPr lang="ru-RU" dirty="0">
              <a:solidFill>
                <a:schemeClr val="accent1"/>
              </a:solidFill>
            </a:endParaRPr>
          </a:p>
        </p:txBody>
      </p:sp>
      <p:sp>
        <p:nvSpPr>
          <p:cNvPr id="6" name="Callout: Down Arrow 5">
            <a:extLst>
              <a:ext uri="{FF2B5EF4-FFF2-40B4-BE49-F238E27FC236}">
                <a16:creationId xmlns:a16="http://schemas.microsoft.com/office/drawing/2014/main" id="{F9C364DC-E36B-D7DB-DB0C-A50F47834448}"/>
              </a:ext>
            </a:extLst>
          </p:cNvPr>
          <p:cNvSpPr/>
          <p:nvPr/>
        </p:nvSpPr>
        <p:spPr>
          <a:xfrm>
            <a:off x="238125" y="510168"/>
            <a:ext cx="2286000" cy="1443037"/>
          </a:xfrm>
          <a:prstGeom prst="downArrowCallout">
            <a:avLst/>
          </a:prstGeom>
          <a:solidFill>
            <a:schemeClr val="bg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r>
              <a:rPr lang="en-US" u="sng" dirty="0"/>
              <a:t>137 | 113</a:t>
            </a:r>
          </a:p>
          <a:p>
            <a:pPr algn="ctr"/>
            <a:r>
              <a:rPr lang="en-US" dirty="0"/>
              <a:t> 68 | 182</a:t>
            </a:r>
            <a:endParaRPr lang="ru-RU" dirty="0"/>
          </a:p>
        </p:txBody>
      </p:sp>
      <p:sp>
        <p:nvSpPr>
          <p:cNvPr id="7" name="Callout: Down Arrow 6">
            <a:extLst>
              <a:ext uri="{FF2B5EF4-FFF2-40B4-BE49-F238E27FC236}">
                <a16:creationId xmlns:a16="http://schemas.microsoft.com/office/drawing/2014/main" id="{7F827D22-C7EB-7B45-24C9-C585ADFEA02C}"/>
              </a:ext>
            </a:extLst>
          </p:cNvPr>
          <p:cNvSpPr/>
          <p:nvPr/>
        </p:nvSpPr>
        <p:spPr>
          <a:xfrm>
            <a:off x="238125" y="1253538"/>
            <a:ext cx="2286000" cy="1443037"/>
          </a:xfrm>
          <a:prstGeom prst="downArrowCallout">
            <a:avLst/>
          </a:prstGeom>
          <a:solidFill>
            <a:schemeClr val="bg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r>
              <a:rPr lang="en-US" u="sng" dirty="0"/>
              <a:t>143 | 107</a:t>
            </a:r>
          </a:p>
          <a:p>
            <a:pPr algn="ctr"/>
            <a:r>
              <a:rPr lang="en-US" dirty="0"/>
              <a:t> 65 | 185</a:t>
            </a:r>
            <a:endParaRPr lang="ru-RU" dirty="0"/>
          </a:p>
        </p:txBody>
      </p:sp>
      <p:sp>
        <p:nvSpPr>
          <p:cNvPr id="8" name="Callout: Down Arrow 7">
            <a:extLst>
              <a:ext uri="{FF2B5EF4-FFF2-40B4-BE49-F238E27FC236}">
                <a16:creationId xmlns:a16="http://schemas.microsoft.com/office/drawing/2014/main" id="{A4C1B4E8-9E29-1E37-8ED6-F4C650C3F537}"/>
              </a:ext>
            </a:extLst>
          </p:cNvPr>
          <p:cNvSpPr/>
          <p:nvPr/>
        </p:nvSpPr>
        <p:spPr>
          <a:xfrm>
            <a:off x="238125" y="1817418"/>
            <a:ext cx="2286000" cy="1443037"/>
          </a:xfrm>
          <a:prstGeom prst="downArrowCallout">
            <a:avLst/>
          </a:prstGeom>
          <a:solidFill>
            <a:schemeClr val="bg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r>
              <a:rPr lang="en-US" u="sng" dirty="0"/>
              <a:t>154 |  96 </a:t>
            </a:r>
            <a:r>
              <a:rPr lang="en-US" dirty="0"/>
              <a:t> </a:t>
            </a:r>
            <a:endParaRPr lang="en-US" u="sng" dirty="0"/>
          </a:p>
          <a:p>
            <a:pPr algn="ctr"/>
            <a:r>
              <a:rPr lang="en-US" dirty="0"/>
              <a:t> 77 | 173</a:t>
            </a:r>
            <a:endParaRPr lang="ru-RU" dirty="0"/>
          </a:p>
        </p:txBody>
      </p:sp>
      <p:sp>
        <p:nvSpPr>
          <p:cNvPr id="9" name="Callout: Down Arrow 8">
            <a:extLst>
              <a:ext uri="{FF2B5EF4-FFF2-40B4-BE49-F238E27FC236}">
                <a16:creationId xmlns:a16="http://schemas.microsoft.com/office/drawing/2014/main" id="{AC03981A-CD24-0EA7-9058-12B436F4D41E}"/>
              </a:ext>
            </a:extLst>
          </p:cNvPr>
          <p:cNvSpPr/>
          <p:nvPr/>
        </p:nvSpPr>
        <p:spPr>
          <a:xfrm>
            <a:off x="238125" y="832236"/>
            <a:ext cx="2286000" cy="2953951"/>
          </a:xfrm>
          <a:prstGeom prst="downArrowCallout">
            <a:avLst/>
          </a:prstGeom>
          <a:solidFill>
            <a:schemeClr val="bg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dirty="0"/>
          </a:p>
        </p:txBody>
      </p:sp>
      <p:pic>
        <p:nvPicPr>
          <p:cNvPr id="2050" name="Picture 2">
            <a:extLst>
              <a:ext uri="{FF2B5EF4-FFF2-40B4-BE49-F238E27FC236}">
                <a16:creationId xmlns:a16="http://schemas.microsoft.com/office/drawing/2014/main" id="{6BD6B46E-8662-D68A-DC8E-660E78FCE7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001" y="832237"/>
            <a:ext cx="1934248" cy="19383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2050"/>
                                        </p:tgtEl>
                                        <p:attrNameLst>
                                          <p:attrName>style.visibility</p:attrName>
                                        </p:attrNameLst>
                                      </p:cBhvr>
                                      <p:to>
                                        <p:strVal val="visible"/>
                                      </p:to>
                                    </p:set>
                                    <p:animEffect transition="in" filter="fade">
                                      <p:cBhvr>
                                        <p:cTn id="25"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48"/>
          <p:cNvSpPr txBox="1">
            <a:spLocks noGrp="1"/>
          </p:cNvSpPr>
          <p:nvPr>
            <p:ph type="title"/>
          </p:nvPr>
        </p:nvSpPr>
        <p:spPr>
          <a:xfrm>
            <a:off x="713400" y="302400"/>
            <a:ext cx="771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FF00"/>
                </a:solidFill>
              </a:rPr>
              <a:t>Future work</a:t>
            </a:r>
            <a:endParaRPr dirty="0">
              <a:solidFill>
                <a:srgbClr val="FFFF00"/>
              </a:solidFill>
            </a:endParaRPr>
          </a:p>
        </p:txBody>
      </p:sp>
      <p:sp>
        <p:nvSpPr>
          <p:cNvPr id="2" name="TextBox 1">
            <a:extLst>
              <a:ext uri="{FF2B5EF4-FFF2-40B4-BE49-F238E27FC236}">
                <a16:creationId xmlns:a16="http://schemas.microsoft.com/office/drawing/2014/main" id="{2A688B59-31BC-6983-CBFF-B183AE9C78EE}"/>
              </a:ext>
            </a:extLst>
          </p:cNvPr>
          <p:cNvSpPr txBox="1"/>
          <p:nvPr/>
        </p:nvSpPr>
        <p:spPr>
          <a:xfrm>
            <a:off x="393088" y="1334591"/>
            <a:ext cx="6122194" cy="738664"/>
          </a:xfrm>
          <a:prstGeom prst="rect">
            <a:avLst/>
          </a:prstGeom>
          <a:noFill/>
        </p:spPr>
        <p:txBody>
          <a:bodyPr wrap="square" rtlCol="0">
            <a:spAutoFit/>
          </a:bodyPr>
          <a:lstStyle/>
          <a:p>
            <a:pPr marL="285750" indent="-285750">
              <a:buClr>
                <a:schemeClr val="accent1"/>
              </a:buClr>
              <a:buSzPct val="110000"/>
              <a:buFont typeface="Wingdings" panose="05000000000000000000" pitchFamily="2" charset="2"/>
              <a:buChar char="Ø"/>
            </a:pPr>
            <a:r>
              <a:rPr lang="en-US" b="0" i="0" dirty="0">
                <a:solidFill>
                  <a:schemeClr val="accent1"/>
                </a:solidFill>
                <a:effectLst/>
                <a:latin typeface="+mn-lt"/>
              </a:rPr>
              <a:t>The ORB (Oriented FAST and Rotated BRIEF) algorithm can extract a certain number of features from an image, limited by a maximum number of features it can detect. </a:t>
            </a:r>
            <a:endParaRPr lang="ru-RU" dirty="0">
              <a:solidFill>
                <a:schemeClr val="accent1"/>
              </a:solidFill>
              <a:latin typeface="+mn-lt"/>
            </a:endParaRPr>
          </a:p>
        </p:txBody>
      </p:sp>
      <p:sp>
        <p:nvSpPr>
          <p:cNvPr id="4" name="TextBox 3">
            <a:extLst>
              <a:ext uri="{FF2B5EF4-FFF2-40B4-BE49-F238E27FC236}">
                <a16:creationId xmlns:a16="http://schemas.microsoft.com/office/drawing/2014/main" id="{6ADFAE73-4E7B-6D07-3149-4020624208A5}"/>
              </a:ext>
            </a:extLst>
          </p:cNvPr>
          <p:cNvSpPr txBox="1"/>
          <p:nvPr/>
        </p:nvSpPr>
        <p:spPr>
          <a:xfrm>
            <a:off x="992155" y="2073255"/>
            <a:ext cx="6043613" cy="954107"/>
          </a:xfrm>
          <a:prstGeom prst="rect">
            <a:avLst/>
          </a:prstGeom>
          <a:noFill/>
        </p:spPr>
        <p:txBody>
          <a:bodyPr wrap="square">
            <a:spAutoFit/>
          </a:bodyPr>
          <a:lstStyle/>
          <a:p>
            <a:r>
              <a:rPr lang="en-US" b="0" i="0" dirty="0">
                <a:solidFill>
                  <a:schemeClr val="accent1"/>
                </a:solidFill>
                <a:effectLst/>
                <a:latin typeface="+mn-lt"/>
              </a:rPr>
              <a:t>Instead of directly training a model on these limited features, an alternative approach is to generate multiple augmentations of the same image, rotation and resizing by various degrees. Then, apply the ORB feature extraction on each augmented image. </a:t>
            </a:r>
            <a:endParaRPr lang="ru-RU" dirty="0">
              <a:solidFill>
                <a:schemeClr val="accent1"/>
              </a:solidFill>
              <a:latin typeface="+mn-lt"/>
            </a:endParaRPr>
          </a:p>
        </p:txBody>
      </p:sp>
      <p:sp>
        <p:nvSpPr>
          <p:cNvPr id="3" name="TextBox 2">
            <a:extLst>
              <a:ext uri="{FF2B5EF4-FFF2-40B4-BE49-F238E27FC236}">
                <a16:creationId xmlns:a16="http://schemas.microsoft.com/office/drawing/2014/main" id="{F1F26846-4EE2-F65B-4ECB-05CD6D4AC996}"/>
              </a:ext>
            </a:extLst>
          </p:cNvPr>
          <p:cNvSpPr txBox="1"/>
          <p:nvPr/>
        </p:nvSpPr>
        <p:spPr>
          <a:xfrm>
            <a:off x="393088" y="4189798"/>
            <a:ext cx="5450681" cy="307777"/>
          </a:xfrm>
          <a:prstGeom prst="rect">
            <a:avLst/>
          </a:prstGeom>
          <a:noFill/>
        </p:spPr>
        <p:txBody>
          <a:bodyPr wrap="square" rtlCol="0">
            <a:spAutoFit/>
          </a:bodyPr>
          <a:lstStyle/>
          <a:p>
            <a:pPr marL="285750" indent="-285750">
              <a:buClr>
                <a:schemeClr val="accent1"/>
              </a:buClr>
              <a:buSzPct val="110000"/>
              <a:buFont typeface="Wingdings" panose="05000000000000000000" pitchFamily="2" charset="2"/>
              <a:buChar char="Ø"/>
            </a:pPr>
            <a:r>
              <a:rPr lang="en-US" dirty="0"/>
              <a:t> </a:t>
            </a:r>
            <a:r>
              <a:rPr lang="en-US" dirty="0">
                <a:solidFill>
                  <a:schemeClr val="accent1"/>
                </a:solidFill>
              </a:rPr>
              <a:t>The abstract is submitted for AAAE conference .</a:t>
            </a:r>
            <a:endParaRPr lang="ru-RU" dirty="0"/>
          </a:p>
        </p:txBody>
      </p:sp>
      <p:sp>
        <p:nvSpPr>
          <p:cNvPr id="5" name="TextBox 4">
            <a:extLst>
              <a:ext uri="{FF2B5EF4-FFF2-40B4-BE49-F238E27FC236}">
                <a16:creationId xmlns:a16="http://schemas.microsoft.com/office/drawing/2014/main" id="{8007650D-7FCE-C819-227C-8E38A3B11ABF}"/>
              </a:ext>
            </a:extLst>
          </p:cNvPr>
          <p:cNvSpPr txBox="1"/>
          <p:nvPr/>
        </p:nvSpPr>
        <p:spPr>
          <a:xfrm>
            <a:off x="8422481" y="4660999"/>
            <a:ext cx="439340" cy="307777"/>
          </a:xfrm>
          <a:prstGeom prst="rect">
            <a:avLst/>
          </a:prstGeom>
          <a:noFill/>
        </p:spPr>
        <p:txBody>
          <a:bodyPr wrap="square" rtlCol="0">
            <a:spAutoFit/>
          </a:bodyPr>
          <a:lstStyle/>
          <a:p>
            <a:r>
              <a:rPr lang="en-US" dirty="0">
                <a:solidFill>
                  <a:schemeClr val="accent1"/>
                </a:solidFill>
              </a:rPr>
              <a:t>15</a:t>
            </a:r>
            <a:endParaRPr lang="ru-RU" dirty="0">
              <a:solidFill>
                <a:schemeClr val="accent1"/>
              </a:solidFill>
            </a:endParaRPr>
          </a:p>
        </p:txBody>
      </p:sp>
      <p:sp>
        <p:nvSpPr>
          <p:cNvPr id="8" name="TextBox 7">
            <a:extLst>
              <a:ext uri="{FF2B5EF4-FFF2-40B4-BE49-F238E27FC236}">
                <a16:creationId xmlns:a16="http://schemas.microsoft.com/office/drawing/2014/main" id="{C83CB600-CAE5-A752-35AC-C6F505A3BE7A}"/>
              </a:ext>
            </a:extLst>
          </p:cNvPr>
          <p:cNvSpPr txBox="1"/>
          <p:nvPr/>
        </p:nvSpPr>
        <p:spPr>
          <a:xfrm>
            <a:off x="650263" y="3027362"/>
            <a:ext cx="6250782" cy="954107"/>
          </a:xfrm>
          <a:prstGeom prst="rect">
            <a:avLst/>
          </a:prstGeom>
          <a:noFill/>
        </p:spPr>
        <p:txBody>
          <a:bodyPr wrap="square">
            <a:spAutoFit/>
          </a:bodyPr>
          <a:lstStyle/>
          <a:p>
            <a:r>
              <a:rPr lang="en-US" dirty="0">
                <a:solidFill>
                  <a:schemeClr val="accent1"/>
                </a:solidFill>
                <a:effectLst/>
                <a:latin typeface="+mn-lt"/>
                <a:ea typeface="Calibri" panose="020F0502020204030204" pitchFamily="34" charset="0"/>
                <a:cs typeface="Times New Roman" panose="02020603050405020304" pitchFamily="18" charset="0"/>
              </a:rPr>
              <a:t>We explore various closeness criteria such as Hamming distance, </a:t>
            </a:r>
            <a:r>
              <a:rPr lang="en-US" dirty="0" err="1">
                <a:solidFill>
                  <a:schemeClr val="accent1"/>
                </a:solidFill>
                <a:effectLst/>
                <a:latin typeface="+mn-lt"/>
                <a:ea typeface="Calibri" panose="020F0502020204030204" pitchFamily="34" charset="0"/>
                <a:cs typeface="Times New Roman" panose="02020603050405020304" pitchFamily="18" charset="0"/>
              </a:rPr>
              <a:t>Levenshtein</a:t>
            </a:r>
            <a:r>
              <a:rPr lang="en-US" dirty="0">
                <a:solidFill>
                  <a:schemeClr val="accent1"/>
                </a:solidFill>
                <a:effectLst/>
                <a:latin typeface="+mn-lt"/>
                <a:ea typeface="Calibri" panose="020F0502020204030204" pitchFamily="34" charset="0"/>
                <a:cs typeface="Times New Roman" panose="02020603050405020304" pitchFamily="18" charset="0"/>
              </a:rPr>
              <a:t> distance, and others to identify the most appropriate comparison rule, whether it involves comparing each descriptor to the original or among themselves. </a:t>
            </a:r>
            <a:endParaRPr lang="ru-RU" dirty="0">
              <a:solidFill>
                <a:schemeClr val="accent1"/>
              </a:solidFill>
              <a:latin typeface="+mn-lt"/>
            </a:endParaRPr>
          </a:p>
        </p:txBody>
      </p:sp>
      <p:pic>
        <p:nvPicPr>
          <p:cNvPr id="10" name="Picture 9">
            <a:extLst>
              <a:ext uri="{FF2B5EF4-FFF2-40B4-BE49-F238E27FC236}">
                <a16:creationId xmlns:a16="http://schemas.microsoft.com/office/drawing/2014/main" id="{270A5440-A4E1-47CC-E39D-6E61E7820D2E}"/>
              </a:ext>
            </a:extLst>
          </p:cNvPr>
          <p:cNvPicPr>
            <a:picLocks noChangeAspect="1"/>
          </p:cNvPicPr>
          <p:nvPr/>
        </p:nvPicPr>
        <p:blipFill>
          <a:blip r:embed="rId3">
            <a:duotone>
              <a:schemeClr val="bg2">
                <a:shade val="45000"/>
                <a:satMod val="135000"/>
              </a:schemeClr>
              <a:prstClr val="white"/>
            </a:duotone>
          </a:blip>
          <a:stretch>
            <a:fillRect/>
          </a:stretch>
        </p:blipFill>
        <p:spPr>
          <a:xfrm>
            <a:off x="6857174" y="1173569"/>
            <a:ext cx="2330846" cy="2330846"/>
          </a:xfrm>
          <a:prstGeom prst="rect">
            <a:avLst/>
          </a:prstGeom>
          <a:ln>
            <a:noFill/>
          </a:ln>
        </p:spPr>
      </p:pic>
    </p:spTree>
    <p:extLst>
      <p:ext uri="{BB962C8B-B14F-4D97-AF65-F5344CB8AC3E}">
        <p14:creationId xmlns:p14="http://schemas.microsoft.com/office/powerpoint/2010/main" val="26082834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pic>
        <p:nvPicPr>
          <p:cNvPr id="4" name="Picture 3" descr="Top 3 Questions to Ask at the End of Every Interview – DAVRON">
            <a:extLst>
              <a:ext uri="{FF2B5EF4-FFF2-40B4-BE49-F238E27FC236}">
                <a16:creationId xmlns:a16="http://schemas.microsoft.com/office/drawing/2014/main" id="{B1DF67C6-E872-44F3-90F9-7A81005DD9AC}"/>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16965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3" name="Title 2">
            <a:extLst>
              <a:ext uri="{FF2B5EF4-FFF2-40B4-BE49-F238E27FC236}">
                <a16:creationId xmlns:a16="http://schemas.microsoft.com/office/drawing/2014/main" id="{489777BD-6162-F721-C8B5-A96C54D3FD78}"/>
              </a:ext>
            </a:extLst>
          </p:cNvPr>
          <p:cNvSpPr>
            <a:spLocks noGrp="1"/>
          </p:cNvSpPr>
          <p:nvPr>
            <p:ph type="title" idx="4"/>
          </p:nvPr>
        </p:nvSpPr>
        <p:spPr>
          <a:xfrm>
            <a:off x="3671431" y="1630350"/>
            <a:ext cx="4629300" cy="941400"/>
          </a:xfrm>
        </p:spPr>
        <p:txBody>
          <a:bodyPr/>
          <a:lstStyle/>
          <a:p>
            <a:r>
              <a:rPr lang="en-US" dirty="0"/>
              <a:t>Project Objective:</a:t>
            </a:r>
            <a:endParaRPr lang="ru-RU" dirty="0"/>
          </a:p>
        </p:txBody>
      </p:sp>
      <p:sp>
        <p:nvSpPr>
          <p:cNvPr id="5" name="Subtitle 4">
            <a:extLst>
              <a:ext uri="{FF2B5EF4-FFF2-40B4-BE49-F238E27FC236}">
                <a16:creationId xmlns:a16="http://schemas.microsoft.com/office/drawing/2014/main" id="{89DEDE15-16E5-9B83-77B8-3123F7B33972}"/>
              </a:ext>
            </a:extLst>
          </p:cNvPr>
          <p:cNvSpPr>
            <a:spLocks noGrp="1"/>
          </p:cNvSpPr>
          <p:nvPr>
            <p:ph type="subTitle" idx="1"/>
          </p:nvPr>
        </p:nvSpPr>
        <p:spPr>
          <a:xfrm>
            <a:off x="3871912" y="2500272"/>
            <a:ext cx="4114800" cy="2405019"/>
          </a:xfrm>
        </p:spPr>
        <p:txBody>
          <a:bodyPr/>
          <a:lstStyle/>
          <a:p>
            <a:r>
              <a:rPr lang="en-US" sz="1800" dirty="0">
                <a:solidFill>
                  <a:schemeClr val="accent1"/>
                </a:solidFill>
                <a:effectLst/>
                <a:latin typeface="Times New Roman" panose="02020603050405020304" pitchFamily="18" charset="0"/>
                <a:ea typeface="Calibri" panose="020F0502020204030204" pitchFamily="34" charset="0"/>
              </a:rPr>
              <a:t>The problem addressed in this research is the identification of informative regions in grayscale mammogram images and then classification of these images as negative or positive ones . </a:t>
            </a:r>
            <a:endParaRPr lang="ru-RU" dirty="0">
              <a:solidFill>
                <a:schemeClr val="accent1"/>
              </a:solidFill>
            </a:endParaRPr>
          </a:p>
        </p:txBody>
      </p:sp>
      <p:pic>
        <p:nvPicPr>
          <p:cNvPr id="4098" name="Picture 2">
            <a:extLst>
              <a:ext uri="{FF2B5EF4-FFF2-40B4-BE49-F238E27FC236}">
                <a16:creationId xmlns:a16="http://schemas.microsoft.com/office/drawing/2014/main" id="{03A21272-C3F1-6A22-3A64-0F39FE49CCE3}"/>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l="76953" t="14910" r="1640" b="22626"/>
          <a:stretch/>
        </p:blipFill>
        <p:spPr bwMode="auto">
          <a:xfrm>
            <a:off x="0" y="17974"/>
            <a:ext cx="3164681" cy="51255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D7F5DC0-0556-8419-7CD8-E05164EB1C54}"/>
              </a:ext>
            </a:extLst>
          </p:cNvPr>
          <p:cNvSpPr txBox="1"/>
          <p:nvPr/>
        </p:nvSpPr>
        <p:spPr>
          <a:xfrm>
            <a:off x="8526065" y="4660999"/>
            <a:ext cx="335756" cy="307777"/>
          </a:xfrm>
          <a:prstGeom prst="rect">
            <a:avLst/>
          </a:prstGeom>
          <a:noFill/>
        </p:spPr>
        <p:txBody>
          <a:bodyPr wrap="square" rtlCol="0">
            <a:spAutoFit/>
          </a:bodyPr>
          <a:lstStyle/>
          <a:p>
            <a:r>
              <a:rPr lang="en-US" dirty="0">
                <a:solidFill>
                  <a:schemeClr val="accent1"/>
                </a:solidFill>
              </a:rPr>
              <a:t>2</a:t>
            </a:r>
            <a:endParaRPr lang="ru-RU" dirty="0">
              <a:solidFill>
                <a:schemeClr val="accent1"/>
              </a:solidFill>
            </a:endParaRPr>
          </a:p>
        </p:txBody>
      </p:sp>
    </p:spTree>
    <p:extLst>
      <p:ext uri="{BB962C8B-B14F-4D97-AF65-F5344CB8AC3E}">
        <p14:creationId xmlns:p14="http://schemas.microsoft.com/office/powerpoint/2010/main" val="4070529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5EFEDD-B6B4-FDBF-A4E2-38A9F0C87B4F}"/>
              </a:ext>
            </a:extLst>
          </p:cNvPr>
          <p:cNvSpPr/>
          <p:nvPr/>
        </p:nvSpPr>
        <p:spPr>
          <a:xfrm>
            <a:off x="221456" y="1264444"/>
            <a:ext cx="8629650" cy="3364706"/>
          </a:xfrm>
          <a:prstGeom prst="rect">
            <a:avLst/>
          </a:prstGeom>
          <a:solidFill>
            <a:schemeClr val="bg1">
              <a:lumMod val="90000"/>
              <a:lumOff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Subtitle 2">
            <a:extLst>
              <a:ext uri="{FF2B5EF4-FFF2-40B4-BE49-F238E27FC236}">
                <a16:creationId xmlns:a16="http://schemas.microsoft.com/office/drawing/2014/main" id="{0A1684A1-42F8-94C7-86F9-F8BE58C85314}"/>
              </a:ext>
            </a:extLst>
          </p:cNvPr>
          <p:cNvSpPr>
            <a:spLocks noGrp="1"/>
          </p:cNvSpPr>
          <p:nvPr>
            <p:ph type="subTitle" idx="1"/>
          </p:nvPr>
        </p:nvSpPr>
        <p:spPr>
          <a:xfrm>
            <a:off x="228599" y="1289446"/>
            <a:ext cx="8493919" cy="3236120"/>
          </a:xfrm>
        </p:spPr>
        <p:txBody>
          <a:bodyPr numCol="2"/>
          <a:lstStyle/>
          <a:p>
            <a:pPr marL="482600" indent="-342900">
              <a:lnSpc>
                <a:spcPct val="80000"/>
              </a:lnSpc>
              <a:spcBef>
                <a:spcPct val="0"/>
              </a:spcBef>
              <a:buClr>
                <a:srgbClr val="F8F8F8"/>
              </a:buClr>
              <a:buFont typeface="+mj-lt"/>
              <a:buAutoNum type="arabicPeriod"/>
            </a:pPr>
            <a:r>
              <a:rPr lang="en-US" altLang="en-US" sz="1100" dirty="0">
                <a:solidFill>
                  <a:schemeClr val="accent1"/>
                </a:solidFill>
                <a:latin typeface="+mn-lt"/>
              </a:rPr>
              <a:t>What are you trying to do?</a:t>
            </a:r>
            <a:endParaRPr lang="en-US" altLang="en-US" dirty="0">
              <a:solidFill>
                <a:schemeClr val="accent1"/>
              </a:solidFill>
              <a:latin typeface="+mn-lt"/>
            </a:endParaRPr>
          </a:p>
          <a:p>
            <a:pPr marL="139700" indent="0">
              <a:lnSpc>
                <a:spcPct val="80000"/>
              </a:lnSpc>
              <a:spcBef>
                <a:spcPct val="0"/>
              </a:spcBef>
              <a:buClr>
                <a:srgbClr val="F8F8F8"/>
              </a:buClr>
            </a:pPr>
            <a:r>
              <a:rPr lang="en-US" dirty="0">
                <a:solidFill>
                  <a:srgbClr val="FFFF00"/>
                </a:solidFill>
                <a:latin typeface="+mn-lt"/>
              </a:rPr>
              <a:t>D</a:t>
            </a:r>
            <a:r>
              <a:rPr lang="en-US" b="0" i="0" dirty="0">
                <a:solidFill>
                  <a:srgbClr val="FFFF00"/>
                </a:solidFill>
                <a:effectLst/>
                <a:latin typeface="+mn-lt"/>
              </a:rPr>
              <a:t>eveloping an approach to identify </a:t>
            </a:r>
            <a:r>
              <a:rPr lang="en-US" b="0" i="0" dirty="0" err="1">
                <a:solidFill>
                  <a:srgbClr val="FFFF00"/>
                </a:solidFill>
                <a:effectLst/>
                <a:latin typeface="+mn-lt"/>
              </a:rPr>
              <a:t>keypoints</a:t>
            </a:r>
            <a:r>
              <a:rPr lang="en-US" b="0" i="0" dirty="0">
                <a:solidFill>
                  <a:srgbClr val="FFFF00"/>
                </a:solidFill>
                <a:effectLst/>
                <a:latin typeface="+mn-lt"/>
              </a:rPr>
              <a:t> in mammogram images that contain relevant information for breast cancer detection and diagnosis.</a:t>
            </a:r>
          </a:p>
          <a:p>
            <a:pPr marL="139700" indent="0">
              <a:lnSpc>
                <a:spcPct val="80000"/>
              </a:lnSpc>
              <a:spcBef>
                <a:spcPct val="0"/>
              </a:spcBef>
              <a:buClr>
                <a:srgbClr val="F8F8F8"/>
              </a:buClr>
            </a:pPr>
            <a:endParaRPr lang="en-US" altLang="en-US" sz="1100" dirty="0">
              <a:solidFill>
                <a:srgbClr val="FFFF00"/>
              </a:solidFill>
              <a:latin typeface="+mn-lt"/>
            </a:endParaRPr>
          </a:p>
          <a:p>
            <a:pPr marL="482600" indent="-342900">
              <a:lnSpc>
                <a:spcPct val="80000"/>
              </a:lnSpc>
              <a:spcBef>
                <a:spcPct val="0"/>
              </a:spcBef>
              <a:buClr>
                <a:srgbClr val="F8F8F8"/>
              </a:buClr>
              <a:buFont typeface="+mj-lt"/>
              <a:buAutoNum type="arabicPeriod" startAt="2"/>
            </a:pPr>
            <a:r>
              <a:rPr lang="en-US" altLang="en-US" sz="1100" dirty="0">
                <a:solidFill>
                  <a:schemeClr val="accent1"/>
                </a:solidFill>
                <a:latin typeface="+mn-lt"/>
              </a:rPr>
              <a:t>How is it done today, and what are the limits of current practice?</a:t>
            </a:r>
          </a:p>
          <a:p>
            <a:pPr marL="139700" indent="0">
              <a:lnSpc>
                <a:spcPct val="80000"/>
              </a:lnSpc>
              <a:spcBef>
                <a:spcPct val="0"/>
              </a:spcBef>
              <a:buClr>
                <a:srgbClr val="F8F8F8"/>
              </a:buClr>
            </a:pPr>
            <a:r>
              <a:rPr lang="en-US" b="0" i="0" dirty="0">
                <a:solidFill>
                  <a:srgbClr val="FFFF00"/>
                </a:solidFill>
                <a:effectLst/>
                <a:latin typeface="+mn-lt"/>
              </a:rPr>
              <a:t>Automated methods exist but often lack the ability to accurately locate informative regions</a:t>
            </a:r>
            <a:endParaRPr lang="en-US" altLang="en-US" sz="1100" dirty="0">
              <a:solidFill>
                <a:srgbClr val="FFFF00"/>
              </a:solidFill>
              <a:latin typeface="+mn-lt"/>
            </a:endParaRPr>
          </a:p>
          <a:p>
            <a:pPr marL="139700" indent="0">
              <a:lnSpc>
                <a:spcPct val="80000"/>
              </a:lnSpc>
              <a:spcBef>
                <a:spcPct val="0"/>
              </a:spcBef>
              <a:buClr>
                <a:srgbClr val="F8F8F8"/>
              </a:buClr>
            </a:pPr>
            <a:r>
              <a:rPr lang="en-US" altLang="en-US" sz="1100" dirty="0">
                <a:solidFill>
                  <a:srgbClr val="FFFF00"/>
                </a:solidFill>
                <a:latin typeface="+mn-lt"/>
              </a:rPr>
              <a:t>mammogram analysis is primarily performed manually by radiologists</a:t>
            </a:r>
          </a:p>
          <a:p>
            <a:pPr marL="139700" indent="0">
              <a:lnSpc>
                <a:spcPct val="80000"/>
              </a:lnSpc>
              <a:spcBef>
                <a:spcPct val="0"/>
              </a:spcBef>
              <a:buClr>
                <a:srgbClr val="F8F8F8"/>
              </a:buClr>
            </a:pPr>
            <a:endParaRPr lang="en-US" altLang="en-US" dirty="0">
              <a:solidFill>
                <a:schemeClr val="accent1"/>
              </a:solidFill>
              <a:latin typeface="+mn-lt"/>
            </a:endParaRPr>
          </a:p>
          <a:p>
            <a:pPr marL="482600" indent="-342900">
              <a:lnSpc>
                <a:spcPct val="80000"/>
              </a:lnSpc>
              <a:spcBef>
                <a:spcPct val="0"/>
              </a:spcBef>
              <a:buClr>
                <a:srgbClr val="F8F8F8"/>
              </a:buClr>
              <a:buFont typeface="+mj-lt"/>
              <a:buAutoNum type="arabicPeriod" startAt="3"/>
            </a:pPr>
            <a:r>
              <a:rPr lang="en-US" altLang="en-US" sz="1100" dirty="0">
                <a:solidFill>
                  <a:schemeClr val="accent1"/>
                </a:solidFill>
                <a:latin typeface="+mn-lt"/>
              </a:rPr>
              <a:t>What’s new in your approach and why will it be successful?</a:t>
            </a:r>
          </a:p>
          <a:p>
            <a:pPr marL="139700" indent="0">
              <a:lnSpc>
                <a:spcPct val="80000"/>
              </a:lnSpc>
              <a:spcBef>
                <a:spcPct val="0"/>
              </a:spcBef>
              <a:buClr>
                <a:srgbClr val="F8F8F8"/>
              </a:buClr>
            </a:pPr>
            <a:r>
              <a:rPr lang="az-Latn-AZ" altLang="en-US" dirty="0">
                <a:solidFill>
                  <a:srgbClr val="FFFF00"/>
                </a:solidFill>
                <a:latin typeface="+mn-lt"/>
              </a:rPr>
              <a:t>Building custom approach for feature extraction and training</a:t>
            </a:r>
            <a:endParaRPr lang="en-US" altLang="en-US" dirty="0">
              <a:solidFill>
                <a:srgbClr val="FFFF00"/>
              </a:solidFill>
              <a:latin typeface="+mn-lt"/>
            </a:endParaRPr>
          </a:p>
          <a:p>
            <a:pPr marL="139700" indent="0">
              <a:lnSpc>
                <a:spcPct val="80000"/>
              </a:lnSpc>
              <a:spcBef>
                <a:spcPct val="0"/>
              </a:spcBef>
              <a:buClr>
                <a:srgbClr val="F8F8F8"/>
              </a:buClr>
            </a:pPr>
            <a:endParaRPr lang="en-US" altLang="en-US" dirty="0">
              <a:solidFill>
                <a:srgbClr val="FFFF00"/>
              </a:solidFill>
              <a:latin typeface="+mn-lt"/>
            </a:endParaRPr>
          </a:p>
          <a:p>
            <a:pPr marL="482600" indent="-342900">
              <a:lnSpc>
                <a:spcPct val="80000"/>
              </a:lnSpc>
              <a:spcBef>
                <a:spcPct val="0"/>
              </a:spcBef>
              <a:buClr>
                <a:srgbClr val="F8F8F8"/>
              </a:buClr>
              <a:buFont typeface="+mj-lt"/>
              <a:buAutoNum type="arabicPeriod" startAt="4"/>
            </a:pPr>
            <a:r>
              <a:rPr lang="en-US" altLang="en-US" sz="1100" dirty="0">
                <a:solidFill>
                  <a:schemeClr val="accent1"/>
                </a:solidFill>
                <a:latin typeface="+mn-lt"/>
              </a:rPr>
              <a:t>Who cares? If you are successful, what difference will it make?</a:t>
            </a:r>
            <a:endParaRPr lang="az-Latn-AZ" altLang="en-US" sz="1100" dirty="0">
              <a:solidFill>
                <a:schemeClr val="accent1"/>
              </a:solidFill>
              <a:latin typeface="+mn-lt"/>
            </a:endParaRPr>
          </a:p>
          <a:p>
            <a:pPr marL="139700" indent="0">
              <a:lnSpc>
                <a:spcPct val="80000"/>
              </a:lnSpc>
              <a:spcBef>
                <a:spcPct val="0"/>
              </a:spcBef>
              <a:buClr>
                <a:srgbClr val="F8F8F8"/>
              </a:buClr>
            </a:pPr>
            <a:r>
              <a:rPr lang="en-US" b="0" i="0" dirty="0">
                <a:solidFill>
                  <a:srgbClr val="FFFF00"/>
                </a:solidFill>
                <a:effectLst/>
                <a:latin typeface="+mn-lt"/>
              </a:rPr>
              <a:t>The work will benefit both radiologists and patients</a:t>
            </a:r>
            <a:r>
              <a:rPr lang="en-US" sz="1100" dirty="0">
                <a:solidFill>
                  <a:srgbClr val="FFFF00"/>
                </a:solidFill>
                <a:latin typeface="+mn-lt"/>
              </a:rPr>
              <a:t>.</a:t>
            </a:r>
          </a:p>
          <a:p>
            <a:pPr marL="139700" indent="0">
              <a:lnSpc>
                <a:spcPct val="80000"/>
              </a:lnSpc>
              <a:spcBef>
                <a:spcPct val="0"/>
              </a:spcBef>
              <a:buClr>
                <a:srgbClr val="F8F8F8"/>
              </a:buClr>
            </a:pPr>
            <a:endParaRPr lang="en-US" altLang="en-US" sz="1100" dirty="0">
              <a:solidFill>
                <a:schemeClr val="accent1"/>
              </a:solidFill>
              <a:latin typeface="+mn-lt"/>
            </a:endParaRPr>
          </a:p>
          <a:p>
            <a:pPr marL="482600" indent="-342900">
              <a:lnSpc>
                <a:spcPct val="80000"/>
              </a:lnSpc>
              <a:spcBef>
                <a:spcPct val="0"/>
              </a:spcBef>
              <a:buClr>
                <a:srgbClr val="F8F8F8"/>
              </a:buClr>
              <a:buFont typeface="+mj-lt"/>
              <a:buAutoNum type="arabicPeriod" startAt="5"/>
            </a:pPr>
            <a:r>
              <a:rPr lang="en-US" altLang="en-US" sz="1100" dirty="0">
                <a:solidFill>
                  <a:schemeClr val="accent1"/>
                </a:solidFill>
                <a:latin typeface="+mn-lt"/>
              </a:rPr>
              <a:t>What are the risks and the payoffs?</a:t>
            </a:r>
          </a:p>
          <a:p>
            <a:pPr marL="139700" indent="0">
              <a:lnSpc>
                <a:spcPct val="80000"/>
              </a:lnSpc>
              <a:spcBef>
                <a:spcPct val="0"/>
              </a:spcBef>
              <a:buClr>
                <a:srgbClr val="F8F8F8"/>
              </a:buClr>
            </a:pPr>
            <a:r>
              <a:rPr lang="en-US" b="0" i="0" dirty="0">
                <a:solidFill>
                  <a:srgbClr val="FFFF00"/>
                </a:solidFill>
                <a:effectLst/>
                <a:latin typeface="+mn-lt"/>
              </a:rPr>
              <a:t>Effectiveness of algorithms may be affected by the variability in image characteristics, leading to possible false positives or false negatives.</a:t>
            </a:r>
            <a:endParaRPr lang="en-US" altLang="en-US" sz="1100" dirty="0">
              <a:solidFill>
                <a:srgbClr val="FFFF00"/>
              </a:solidFill>
              <a:latin typeface="+mn-lt"/>
            </a:endParaRPr>
          </a:p>
          <a:p>
            <a:pPr marL="482600" indent="-342900">
              <a:lnSpc>
                <a:spcPct val="80000"/>
              </a:lnSpc>
              <a:spcBef>
                <a:spcPct val="0"/>
              </a:spcBef>
              <a:buClr>
                <a:srgbClr val="F8F8F8"/>
              </a:buClr>
              <a:buFont typeface="+mj-lt"/>
              <a:buAutoNum type="arabicPeriod" startAt="5"/>
            </a:pPr>
            <a:endParaRPr lang="en-US" altLang="en-US" sz="1100" dirty="0">
              <a:solidFill>
                <a:schemeClr val="accent1"/>
              </a:solidFill>
              <a:latin typeface="+mn-lt"/>
            </a:endParaRPr>
          </a:p>
          <a:p>
            <a:pPr marL="482600" indent="-342900">
              <a:lnSpc>
                <a:spcPct val="80000"/>
              </a:lnSpc>
              <a:spcBef>
                <a:spcPct val="0"/>
              </a:spcBef>
              <a:buClr>
                <a:srgbClr val="F8F8F8"/>
              </a:buClr>
              <a:buFont typeface="+mj-lt"/>
              <a:buAutoNum type="arabicPeriod" startAt="6"/>
            </a:pPr>
            <a:r>
              <a:rPr lang="en-US" altLang="en-US" sz="1100" dirty="0">
                <a:solidFill>
                  <a:schemeClr val="accent1"/>
                </a:solidFill>
                <a:latin typeface="+mn-lt"/>
              </a:rPr>
              <a:t>How much will it cost? How long will it take?</a:t>
            </a:r>
          </a:p>
          <a:p>
            <a:pPr marL="139700" indent="0">
              <a:lnSpc>
                <a:spcPct val="80000"/>
              </a:lnSpc>
              <a:spcBef>
                <a:spcPct val="0"/>
              </a:spcBef>
              <a:buClr>
                <a:srgbClr val="F8F8F8"/>
              </a:buClr>
            </a:pPr>
            <a:r>
              <a:rPr lang="en-US" altLang="en-US" dirty="0">
                <a:solidFill>
                  <a:srgbClr val="FFFF00"/>
                </a:solidFill>
                <a:latin typeface="+mn-lt"/>
              </a:rPr>
              <a:t>Team of 5 researchers. </a:t>
            </a:r>
          </a:p>
          <a:p>
            <a:pPr marL="139700" indent="0">
              <a:lnSpc>
                <a:spcPct val="80000"/>
              </a:lnSpc>
              <a:spcBef>
                <a:spcPct val="0"/>
              </a:spcBef>
              <a:buClr>
                <a:srgbClr val="F8F8F8"/>
              </a:buClr>
            </a:pPr>
            <a:r>
              <a:rPr lang="en-US" altLang="en-US" dirty="0">
                <a:solidFill>
                  <a:srgbClr val="FFFF00"/>
                </a:solidFill>
                <a:latin typeface="+mn-lt"/>
              </a:rPr>
              <a:t>No budget is required.</a:t>
            </a:r>
          </a:p>
          <a:p>
            <a:pPr marL="139700" indent="0">
              <a:lnSpc>
                <a:spcPct val="80000"/>
              </a:lnSpc>
              <a:spcBef>
                <a:spcPct val="0"/>
              </a:spcBef>
              <a:buClr>
                <a:srgbClr val="F8F8F8"/>
              </a:buClr>
            </a:pPr>
            <a:r>
              <a:rPr lang="en-US" altLang="en-US" dirty="0">
                <a:solidFill>
                  <a:srgbClr val="FFFF00"/>
                </a:solidFill>
                <a:latin typeface="+mn-lt"/>
              </a:rPr>
              <a:t>End of 2023.</a:t>
            </a:r>
          </a:p>
          <a:p>
            <a:pPr marL="139700" indent="0">
              <a:lnSpc>
                <a:spcPct val="80000"/>
              </a:lnSpc>
              <a:spcBef>
                <a:spcPct val="0"/>
              </a:spcBef>
              <a:buClr>
                <a:srgbClr val="F8F8F8"/>
              </a:buClr>
            </a:pPr>
            <a:endParaRPr lang="en-US" altLang="en-US" sz="1100" dirty="0">
              <a:solidFill>
                <a:schemeClr val="accent1"/>
              </a:solidFill>
              <a:latin typeface="+mn-lt"/>
            </a:endParaRPr>
          </a:p>
          <a:p>
            <a:pPr marL="482600" indent="-342900">
              <a:lnSpc>
                <a:spcPct val="80000"/>
              </a:lnSpc>
              <a:spcBef>
                <a:spcPct val="0"/>
              </a:spcBef>
              <a:buClr>
                <a:srgbClr val="F8F8F8"/>
              </a:buClr>
              <a:buFont typeface="+mj-lt"/>
              <a:buAutoNum type="arabicPeriod" startAt="7"/>
            </a:pPr>
            <a:r>
              <a:rPr lang="en-US" altLang="en-US" sz="1100" dirty="0">
                <a:solidFill>
                  <a:schemeClr val="accent1"/>
                </a:solidFill>
                <a:latin typeface="+mn-lt"/>
              </a:rPr>
              <a:t>What are the midterm and final exams to check for success?</a:t>
            </a:r>
          </a:p>
          <a:p>
            <a:pPr marL="139700" indent="0">
              <a:lnSpc>
                <a:spcPct val="80000"/>
              </a:lnSpc>
              <a:spcBef>
                <a:spcPct val="0"/>
              </a:spcBef>
              <a:buClr>
                <a:srgbClr val="F8F8F8"/>
              </a:buClr>
            </a:pPr>
            <a:r>
              <a:rPr lang="en-US" altLang="en-US" dirty="0">
                <a:solidFill>
                  <a:srgbClr val="FFFF00"/>
                </a:solidFill>
                <a:latin typeface="+mn-lt"/>
              </a:rPr>
              <a:t>Feature evaluation for midterm and classification for final.</a:t>
            </a:r>
          </a:p>
          <a:p>
            <a:pPr marL="482600" indent="-342900">
              <a:lnSpc>
                <a:spcPct val="80000"/>
              </a:lnSpc>
              <a:spcBef>
                <a:spcPct val="0"/>
              </a:spcBef>
              <a:buClr>
                <a:srgbClr val="F8F8F8"/>
              </a:buClr>
              <a:buFont typeface="+mj-lt"/>
              <a:buAutoNum type="arabicPeriod" startAt="7"/>
            </a:pPr>
            <a:endParaRPr lang="en-US" altLang="en-US" sz="1100" dirty="0">
              <a:solidFill>
                <a:schemeClr val="accent1"/>
              </a:solidFill>
              <a:latin typeface="+mn-lt"/>
            </a:endParaRPr>
          </a:p>
          <a:p>
            <a:pPr marL="482600" indent="-342900">
              <a:lnSpc>
                <a:spcPct val="80000"/>
              </a:lnSpc>
              <a:spcBef>
                <a:spcPct val="0"/>
              </a:spcBef>
              <a:buClr>
                <a:srgbClr val="F8F8F8"/>
              </a:buClr>
              <a:buFont typeface="+mj-lt"/>
              <a:buAutoNum type="arabicPeriod" startAt="8"/>
            </a:pPr>
            <a:r>
              <a:rPr lang="en-US" altLang="en-US" sz="1100" dirty="0">
                <a:solidFill>
                  <a:schemeClr val="accent1"/>
                </a:solidFill>
                <a:latin typeface="+mn-lt"/>
              </a:rPr>
              <a:t>Why now?</a:t>
            </a:r>
          </a:p>
          <a:p>
            <a:pPr marL="139700" indent="0">
              <a:lnSpc>
                <a:spcPct val="80000"/>
              </a:lnSpc>
              <a:spcBef>
                <a:spcPct val="0"/>
              </a:spcBef>
              <a:buClr>
                <a:srgbClr val="F8F8F8"/>
              </a:buClr>
            </a:pPr>
            <a:r>
              <a:rPr lang="en-US" altLang="en-US" dirty="0">
                <a:solidFill>
                  <a:srgbClr val="FFFF00"/>
                </a:solidFill>
                <a:latin typeface="+mn-lt"/>
              </a:rPr>
              <a:t>High demand, and there are no alternatives yet.</a:t>
            </a:r>
          </a:p>
          <a:p>
            <a:pPr marL="482600" indent="-342900">
              <a:buClr>
                <a:srgbClr val="F8F8F8"/>
              </a:buClr>
              <a:buFont typeface="+mj-lt"/>
              <a:buAutoNum type="arabicPeriod" startAt="8"/>
            </a:pPr>
            <a:endParaRPr lang="ru-RU" dirty="0">
              <a:solidFill>
                <a:schemeClr val="accent1"/>
              </a:solidFill>
              <a:latin typeface="+mn-lt"/>
            </a:endParaRPr>
          </a:p>
        </p:txBody>
      </p:sp>
      <p:sp>
        <p:nvSpPr>
          <p:cNvPr id="6" name="Title 5">
            <a:extLst>
              <a:ext uri="{FF2B5EF4-FFF2-40B4-BE49-F238E27FC236}">
                <a16:creationId xmlns:a16="http://schemas.microsoft.com/office/drawing/2014/main" id="{19FC5EE4-E1C7-C7C3-E354-F23DEE5CC0C6}"/>
              </a:ext>
            </a:extLst>
          </p:cNvPr>
          <p:cNvSpPr>
            <a:spLocks noGrp="1"/>
          </p:cNvSpPr>
          <p:nvPr>
            <p:ph type="title" idx="4"/>
          </p:nvPr>
        </p:nvSpPr>
        <p:spPr>
          <a:xfrm>
            <a:off x="1852900" y="514350"/>
            <a:ext cx="4629300" cy="630648"/>
          </a:xfrm>
        </p:spPr>
        <p:txBody>
          <a:bodyPr/>
          <a:lstStyle/>
          <a:p>
            <a:r>
              <a:rPr lang="en-US" dirty="0" err="1"/>
              <a:t>Heilmeier</a:t>
            </a:r>
            <a:r>
              <a:rPr lang="en-US" dirty="0"/>
              <a:t> Questions</a:t>
            </a:r>
            <a:endParaRPr lang="ru-RU" dirty="0"/>
          </a:p>
        </p:txBody>
      </p:sp>
      <p:sp>
        <p:nvSpPr>
          <p:cNvPr id="4" name="TextBox 3">
            <a:extLst>
              <a:ext uri="{FF2B5EF4-FFF2-40B4-BE49-F238E27FC236}">
                <a16:creationId xmlns:a16="http://schemas.microsoft.com/office/drawing/2014/main" id="{BDDF8042-CBFD-3EFE-E028-5B7EBC2DB7BC}"/>
              </a:ext>
            </a:extLst>
          </p:cNvPr>
          <p:cNvSpPr txBox="1"/>
          <p:nvPr/>
        </p:nvSpPr>
        <p:spPr>
          <a:xfrm>
            <a:off x="8515350" y="4629150"/>
            <a:ext cx="335756" cy="307777"/>
          </a:xfrm>
          <a:prstGeom prst="rect">
            <a:avLst/>
          </a:prstGeom>
          <a:noFill/>
        </p:spPr>
        <p:txBody>
          <a:bodyPr wrap="square" rtlCol="0">
            <a:spAutoFit/>
          </a:bodyPr>
          <a:lstStyle/>
          <a:p>
            <a:r>
              <a:rPr lang="en-US" dirty="0">
                <a:solidFill>
                  <a:schemeClr val="accent1"/>
                </a:solidFill>
              </a:rPr>
              <a:t>3</a:t>
            </a:r>
            <a:endParaRPr lang="ru-RU" dirty="0">
              <a:solidFill>
                <a:schemeClr val="accent1"/>
              </a:solidFill>
            </a:endParaRPr>
          </a:p>
        </p:txBody>
      </p:sp>
    </p:spTree>
    <p:extLst>
      <p:ext uri="{BB962C8B-B14F-4D97-AF65-F5344CB8AC3E}">
        <p14:creationId xmlns:p14="http://schemas.microsoft.com/office/powerpoint/2010/main" val="1359938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6000"/>
            <a:lum/>
          </a:blip>
          <a:srcRect/>
          <a:stretch>
            <a:fillRect l="-7000" r="-7000"/>
          </a:stretch>
        </a:blipFill>
        <a:effectLst/>
      </p:bgPr>
    </p:bg>
    <p:spTree>
      <p:nvGrpSpPr>
        <p:cNvPr id="1" name="Shape 804"/>
        <p:cNvGrpSpPr/>
        <p:nvPr/>
      </p:nvGrpSpPr>
      <p:grpSpPr>
        <a:xfrm>
          <a:off x="0" y="0"/>
          <a:ext cx="0" cy="0"/>
          <a:chOff x="0" y="0"/>
          <a:chExt cx="0" cy="0"/>
        </a:xfrm>
      </p:grpSpPr>
      <p:sp>
        <p:nvSpPr>
          <p:cNvPr id="805" name="Google Shape;805;p60"/>
          <p:cNvSpPr txBox="1">
            <a:spLocks noGrp="1"/>
          </p:cNvSpPr>
          <p:nvPr>
            <p:ph type="title"/>
          </p:nvPr>
        </p:nvSpPr>
        <p:spPr>
          <a:xfrm>
            <a:off x="142874" y="557213"/>
            <a:ext cx="6407944" cy="115316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200" dirty="0">
                <a:solidFill>
                  <a:schemeClr val="tx2"/>
                </a:solidFill>
                <a:latin typeface="Calibri" panose="020F0502020204030204" pitchFamily="34" charset="0"/>
                <a:cs typeface="Calibri" panose="020F0502020204030204" pitchFamily="34" charset="0"/>
              </a:rPr>
              <a:t>2.3 million women</a:t>
            </a:r>
            <a:endParaRPr sz="6200" dirty="0">
              <a:solidFill>
                <a:schemeClr val="tx2"/>
              </a:solidFill>
              <a:latin typeface="Calibri" panose="020F0502020204030204" pitchFamily="34" charset="0"/>
              <a:cs typeface="Calibri" panose="020F0502020204030204" pitchFamily="34" charset="0"/>
            </a:endParaRPr>
          </a:p>
        </p:txBody>
      </p:sp>
      <p:sp>
        <p:nvSpPr>
          <p:cNvPr id="806" name="Google Shape;806;p60"/>
          <p:cNvSpPr txBox="1">
            <a:spLocks noGrp="1"/>
          </p:cNvSpPr>
          <p:nvPr>
            <p:ph type="body" idx="1"/>
          </p:nvPr>
        </p:nvSpPr>
        <p:spPr>
          <a:xfrm>
            <a:off x="1421605" y="1516575"/>
            <a:ext cx="3686177" cy="38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chemeClr val="tx2"/>
                </a:solidFill>
                <a:latin typeface="Calibri" panose="020F0502020204030204" pitchFamily="34" charset="0"/>
                <a:cs typeface="Calibri" panose="020F0502020204030204" pitchFamily="34" charset="0"/>
              </a:rPr>
              <a:t>Were diagnosed with breast cancer in 2020</a:t>
            </a:r>
            <a:endParaRPr b="1" dirty="0">
              <a:solidFill>
                <a:schemeClr val="tx2"/>
              </a:solidFill>
              <a:latin typeface="Calibri" panose="020F0502020204030204" pitchFamily="34" charset="0"/>
              <a:cs typeface="Calibri" panose="020F0502020204030204" pitchFamily="34" charset="0"/>
            </a:endParaRPr>
          </a:p>
        </p:txBody>
      </p:sp>
      <p:pic>
        <p:nvPicPr>
          <p:cNvPr id="1026" name="Picture 2" descr="Why Screening Matters, Early Detection Saves Lives! – PortageLife">
            <a:extLst>
              <a:ext uri="{FF2B5EF4-FFF2-40B4-BE49-F238E27FC236}">
                <a16:creationId xmlns:a16="http://schemas.microsoft.com/office/drawing/2014/main" id="{05C2D0F8-5EBA-58C4-197A-722FD43D4F7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407" t="4305" r="13426" b="59306"/>
          <a:stretch/>
        </p:blipFill>
        <p:spPr bwMode="auto">
          <a:xfrm>
            <a:off x="3589649" y="2966959"/>
            <a:ext cx="4644928" cy="151931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8F0F610-D20A-3464-64EB-7D5A08C681A8}"/>
              </a:ext>
            </a:extLst>
          </p:cNvPr>
          <p:cNvSpPr txBox="1"/>
          <p:nvPr/>
        </p:nvSpPr>
        <p:spPr>
          <a:xfrm>
            <a:off x="8526065" y="4660999"/>
            <a:ext cx="335756" cy="307777"/>
          </a:xfrm>
          <a:prstGeom prst="rect">
            <a:avLst/>
          </a:prstGeom>
          <a:noFill/>
        </p:spPr>
        <p:txBody>
          <a:bodyPr wrap="square" rtlCol="0">
            <a:spAutoFit/>
          </a:bodyPr>
          <a:lstStyle/>
          <a:p>
            <a:r>
              <a:rPr lang="en-US" dirty="0">
                <a:solidFill>
                  <a:schemeClr val="bg1"/>
                </a:solidFill>
              </a:rPr>
              <a:t>4</a:t>
            </a:r>
            <a:endParaRPr lang="ru-RU"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3" name="Title 2">
            <a:extLst>
              <a:ext uri="{FF2B5EF4-FFF2-40B4-BE49-F238E27FC236}">
                <a16:creationId xmlns:a16="http://schemas.microsoft.com/office/drawing/2014/main" id="{47F23FF1-9E68-6B7D-6212-8D82A172CC4A}"/>
              </a:ext>
            </a:extLst>
          </p:cNvPr>
          <p:cNvSpPr>
            <a:spLocks noGrp="1"/>
          </p:cNvSpPr>
          <p:nvPr>
            <p:ph type="title" idx="4"/>
          </p:nvPr>
        </p:nvSpPr>
        <p:spPr>
          <a:xfrm>
            <a:off x="581313" y="158066"/>
            <a:ext cx="4629300" cy="690831"/>
          </a:xfrm>
        </p:spPr>
        <p:txBody>
          <a:bodyPr/>
          <a:lstStyle/>
          <a:p>
            <a:r>
              <a:rPr lang="en-US" sz="3200" dirty="0"/>
              <a:t>Strategy</a:t>
            </a:r>
            <a:endParaRPr lang="ru-RU" sz="3200" dirty="0"/>
          </a:p>
        </p:txBody>
      </p:sp>
      <p:sp>
        <p:nvSpPr>
          <p:cNvPr id="6" name="Arrow: Striped Right 5">
            <a:extLst>
              <a:ext uri="{FF2B5EF4-FFF2-40B4-BE49-F238E27FC236}">
                <a16:creationId xmlns:a16="http://schemas.microsoft.com/office/drawing/2014/main" id="{3B40E4B8-203B-45CA-ED9A-FB4A0A224098}"/>
              </a:ext>
            </a:extLst>
          </p:cNvPr>
          <p:cNvSpPr/>
          <p:nvPr/>
        </p:nvSpPr>
        <p:spPr>
          <a:xfrm>
            <a:off x="364330" y="1685926"/>
            <a:ext cx="3629025" cy="2643187"/>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QUALITATIVE AND QUANTITAVE STRATEGY </a:t>
            </a:r>
            <a:r>
              <a:rPr lang="en-US" dirty="0"/>
              <a:t>is applied for this research.</a:t>
            </a:r>
            <a:endParaRPr lang="ru-RU" dirty="0"/>
          </a:p>
        </p:txBody>
      </p:sp>
      <p:sp>
        <p:nvSpPr>
          <p:cNvPr id="28" name="Rectangle 27">
            <a:extLst>
              <a:ext uri="{FF2B5EF4-FFF2-40B4-BE49-F238E27FC236}">
                <a16:creationId xmlns:a16="http://schemas.microsoft.com/office/drawing/2014/main" id="{C98FDDD8-476D-360F-DB5E-6C54E38D419F}"/>
              </a:ext>
            </a:extLst>
          </p:cNvPr>
          <p:cNvSpPr/>
          <p:nvPr/>
        </p:nvSpPr>
        <p:spPr>
          <a:xfrm>
            <a:off x="4572000" y="969722"/>
            <a:ext cx="2978944" cy="6908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0" dirty="0">
                <a:effectLst/>
                <a:latin typeface="Söhne"/>
              </a:rPr>
              <a:t>Theory/hypothesis</a:t>
            </a:r>
            <a:endParaRPr lang="ru-RU" dirty="0"/>
          </a:p>
        </p:txBody>
      </p:sp>
      <p:sp>
        <p:nvSpPr>
          <p:cNvPr id="2" name="Rectangle 1">
            <a:extLst>
              <a:ext uri="{FF2B5EF4-FFF2-40B4-BE49-F238E27FC236}">
                <a16:creationId xmlns:a16="http://schemas.microsoft.com/office/drawing/2014/main" id="{CD8DFF97-2B64-9F7D-FFE8-7FE4CFEA863A}"/>
              </a:ext>
            </a:extLst>
          </p:cNvPr>
          <p:cNvSpPr/>
          <p:nvPr/>
        </p:nvSpPr>
        <p:spPr>
          <a:xfrm>
            <a:off x="4600575" y="1791863"/>
            <a:ext cx="2978944" cy="6908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0" dirty="0">
                <a:effectLst/>
                <a:latin typeface="Söhne"/>
              </a:rPr>
              <a:t>Data-Driven Approach</a:t>
            </a:r>
            <a:endParaRPr lang="ru-RU" dirty="0"/>
          </a:p>
        </p:txBody>
      </p:sp>
      <p:sp>
        <p:nvSpPr>
          <p:cNvPr id="4" name="Rectangle 3">
            <a:extLst>
              <a:ext uri="{FF2B5EF4-FFF2-40B4-BE49-F238E27FC236}">
                <a16:creationId xmlns:a16="http://schemas.microsoft.com/office/drawing/2014/main" id="{AB39DE09-9544-D970-A373-B479E642774D}"/>
              </a:ext>
            </a:extLst>
          </p:cNvPr>
          <p:cNvSpPr/>
          <p:nvPr/>
        </p:nvSpPr>
        <p:spPr>
          <a:xfrm>
            <a:off x="4600575" y="2650322"/>
            <a:ext cx="2978944" cy="6908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0" dirty="0">
                <a:effectLst/>
                <a:latin typeface="Söhne"/>
              </a:rPr>
              <a:t>Measurable Performance Metrics</a:t>
            </a:r>
            <a:endParaRPr lang="ru-RU" dirty="0"/>
          </a:p>
        </p:txBody>
      </p:sp>
      <p:sp>
        <p:nvSpPr>
          <p:cNvPr id="5" name="Rectangle 4">
            <a:extLst>
              <a:ext uri="{FF2B5EF4-FFF2-40B4-BE49-F238E27FC236}">
                <a16:creationId xmlns:a16="http://schemas.microsoft.com/office/drawing/2014/main" id="{9E795483-7125-895C-5E17-0AC622880F94}"/>
              </a:ext>
            </a:extLst>
          </p:cNvPr>
          <p:cNvSpPr/>
          <p:nvPr/>
        </p:nvSpPr>
        <p:spPr>
          <a:xfrm>
            <a:off x="4600575" y="3472462"/>
            <a:ext cx="2978944" cy="6908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0" dirty="0">
                <a:effectLst/>
                <a:latin typeface="Söhne"/>
              </a:rPr>
              <a:t>Statistical Analysis</a:t>
            </a:r>
            <a:endParaRPr lang="ru-RU" dirty="0"/>
          </a:p>
        </p:txBody>
      </p:sp>
      <p:sp>
        <p:nvSpPr>
          <p:cNvPr id="10" name="Rectangle 9">
            <a:extLst>
              <a:ext uri="{FF2B5EF4-FFF2-40B4-BE49-F238E27FC236}">
                <a16:creationId xmlns:a16="http://schemas.microsoft.com/office/drawing/2014/main" id="{BBA5A735-E10B-FB45-46FD-D87814FDCC38}"/>
              </a:ext>
            </a:extLst>
          </p:cNvPr>
          <p:cNvSpPr/>
          <p:nvPr/>
        </p:nvSpPr>
        <p:spPr>
          <a:xfrm>
            <a:off x="4600575" y="4294603"/>
            <a:ext cx="2978944" cy="6908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0" dirty="0">
                <a:effectLst/>
                <a:latin typeface="Söhne"/>
              </a:rPr>
              <a:t>Quantitative Validation</a:t>
            </a:r>
            <a:endParaRPr lang="ru-RU" dirty="0"/>
          </a:p>
        </p:txBody>
      </p:sp>
      <p:sp>
        <p:nvSpPr>
          <p:cNvPr id="7" name="TextBox 6">
            <a:extLst>
              <a:ext uri="{FF2B5EF4-FFF2-40B4-BE49-F238E27FC236}">
                <a16:creationId xmlns:a16="http://schemas.microsoft.com/office/drawing/2014/main" id="{54261F91-7CF4-178B-F4DB-5C6B81411741}"/>
              </a:ext>
            </a:extLst>
          </p:cNvPr>
          <p:cNvSpPr txBox="1"/>
          <p:nvPr/>
        </p:nvSpPr>
        <p:spPr>
          <a:xfrm>
            <a:off x="8526065" y="4660999"/>
            <a:ext cx="335756" cy="307777"/>
          </a:xfrm>
          <a:prstGeom prst="rect">
            <a:avLst/>
          </a:prstGeom>
          <a:noFill/>
        </p:spPr>
        <p:txBody>
          <a:bodyPr wrap="square" rtlCol="0">
            <a:spAutoFit/>
          </a:bodyPr>
          <a:lstStyle/>
          <a:p>
            <a:r>
              <a:rPr lang="en-US" dirty="0">
                <a:solidFill>
                  <a:schemeClr val="accent1"/>
                </a:solidFill>
              </a:rPr>
              <a:t>5</a:t>
            </a:r>
            <a:endParaRPr lang="ru-RU" dirty="0">
              <a:solidFill>
                <a:schemeClr val="accent1"/>
              </a:solidFill>
            </a:endParaRPr>
          </a:p>
        </p:txBody>
      </p:sp>
    </p:spTree>
    <p:extLst>
      <p:ext uri="{BB962C8B-B14F-4D97-AF65-F5344CB8AC3E}">
        <p14:creationId xmlns:p14="http://schemas.microsoft.com/office/powerpoint/2010/main" val="2664159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31F0FB-F7D6-F622-DFF0-A40B995047E2}"/>
              </a:ext>
            </a:extLst>
          </p:cNvPr>
          <p:cNvSpPr/>
          <p:nvPr/>
        </p:nvSpPr>
        <p:spPr>
          <a:xfrm>
            <a:off x="471488" y="3044592"/>
            <a:ext cx="2750343" cy="8834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2"/>
                </a:solidFill>
              </a:rPr>
              <a:t>Therefore, the traditional approaches with pretrained models may not deliver good results, since:</a:t>
            </a:r>
          </a:p>
        </p:txBody>
      </p:sp>
      <p:sp>
        <p:nvSpPr>
          <p:cNvPr id="6" name="Title 5">
            <a:extLst>
              <a:ext uri="{FF2B5EF4-FFF2-40B4-BE49-F238E27FC236}">
                <a16:creationId xmlns:a16="http://schemas.microsoft.com/office/drawing/2014/main" id="{6B3969AC-FB7B-0C5F-380D-FDC3D1EF2520}"/>
              </a:ext>
            </a:extLst>
          </p:cNvPr>
          <p:cNvSpPr>
            <a:spLocks noGrp="1"/>
          </p:cNvSpPr>
          <p:nvPr>
            <p:ph type="title" idx="4"/>
          </p:nvPr>
        </p:nvSpPr>
        <p:spPr>
          <a:xfrm>
            <a:off x="907181" y="293317"/>
            <a:ext cx="4629300" cy="941400"/>
          </a:xfrm>
        </p:spPr>
        <p:txBody>
          <a:bodyPr/>
          <a:lstStyle/>
          <a:p>
            <a:r>
              <a:rPr lang="en-US" dirty="0"/>
              <a:t>Qualitative Analysis – Theory and Hypothesis</a:t>
            </a:r>
            <a:endParaRPr lang="ru-RU" dirty="0"/>
          </a:p>
        </p:txBody>
      </p:sp>
      <p:sp>
        <p:nvSpPr>
          <p:cNvPr id="7" name="TextBox 6">
            <a:extLst>
              <a:ext uri="{FF2B5EF4-FFF2-40B4-BE49-F238E27FC236}">
                <a16:creationId xmlns:a16="http://schemas.microsoft.com/office/drawing/2014/main" id="{B3A053AC-77C8-81B1-D720-8C436AA881A8}"/>
              </a:ext>
            </a:extLst>
          </p:cNvPr>
          <p:cNvSpPr txBox="1"/>
          <p:nvPr/>
        </p:nvSpPr>
        <p:spPr>
          <a:xfrm>
            <a:off x="414338" y="1304991"/>
            <a:ext cx="4157662" cy="1323439"/>
          </a:xfrm>
          <a:prstGeom prst="rect">
            <a:avLst/>
          </a:prstGeom>
          <a:noFill/>
        </p:spPr>
        <p:txBody>
          <a:bodyPr wrap="square" rtlCol="0">
            <a:spAutoFit/>
          </a:bodyPr>
          <a:lstStyle/>
          <a:p>
            <a:r>
              <a:rPr lang="en-US" sz="1600" dirty="0">
                <a:solidFill>
                  <a:schemeClr val="accent1"/>
                </a:solidFill>
              </a:rPr>
              <a:t>The images we are dealing with:</a:t>
            </a:r>
          </a:p>
          <a:p>
            <a:endParaRPr lang="en-US" sz="1600" dirty="0">
              <a:solidFill>
                <a:schemeClr val="accent1"/>
              </a:solidFill>
            </a:endParaRPr>
          </a:p>
          <a:p>
            <a:pPr marL="285750" indent="-285750">
              <a:buClr>
                <a:srgbClr val="FFFFFF"/>
              </a:buClr>
              <a:buFont typeface="Wingdings" panose="05000000000000000000" pitchFamily="2" charset="2"/>
              <a:buChar char="q"/>
            </a:pPr>
            <a:r>
              <a:rPr lang="en-US" sz="1600" dirty="0">
                <a:solidFill>
                  <a:schemeClr val="accent1"/>
                </a:solidFill>
              </a:rPr>
              <a:t>are grayscale </a:t>
            </a:r>
          </a:p>
          <a:p>
            <a:pPr marL="285750" indent="-285750">
              <a:buClr>
                <a:srgbClr val="FFFFFF"/>
              </a:buClr>
              <a:buFont typeface="Wingdings" panose="05000000000000000000" pitchFamily="2" charset="2"/>
              <a:buChar char="q"/>
            </a:pPr>
            <a:r>
              <a:rPr lang="en-US" sz="1600" dirty="0">
                <a:solidFill>
                  <a:schemeClr val="accent1"/>
                </a:solidFill>
              </a:rPr>
              <a:t>have bigger size</a:t>
            </a:r>
          </a:p>
          <a:p>
            <a:pPr marL="285750" indent="-285750">
              <a:buClr>
                <a:srgbClr val="FFFFFF"/>
              </a:buClr>
              <a:buFont typeface="Wingdings" panose="05000000000000000000" pitchFamily="2" charset="2"/>
              <a:buChar char="q"/>
            </a:pPr>
            <a:r>
              <a:rPr lang="en-US" sz="1600" dirty="0">
                <a:solidFill>
                  <a:schemeClr val="accent1"/>
                </a:solidFill>
              </a:rPr>
              <a:t>have unnecessary  dark background</a:t>
            </a:r>
            <a:endParaRPr lang="ru-RU" sz="1600" dirty="0">
              <a:solidFill>
                <a:schemeClr val="accent1"/>
              </a:solidFill>
            </a:endParaRPr>
          </a:p>
        </p:txBody>
      </p:sp>
      <p:sp>
        <p:nvSpPr>
          <p:cNvPr id="8" name="TextBox 7">
            <a:extLst>
              <a:ext uri="{FF2B5EF4-FFF2-40B4-BE49-F238E27FC236}">
                <a16:creationId xmlns:a16="http://schemas.microsoft.com/office/drawing/2014/main" id="{251818FE-88A9-D56A-7B79-BD15346FC7A2}"/>
              </a:ext>
            </a:extLst>
          </p:cNvPr>
          <p:cNvSpPr txBox="1"/>
          <p:nvPr/>
        </p:nvSpPr>
        <p:spPr>
          <a:xfrm>
            <a:off x="342899" y="4519395"/>
            <a:ext cx="8243889" cy="338554"/>
          </a:xfrm>
          <a:prstGeom prst="rect">
            <a:avLst/>
          </a:prstGeom>
          <a:noFill/>
        </p:spPr>
        <p:txBody>
          <a:bodyPr wrap="square" rtlCol="0">
            <a:spAutoFit/>
          </a:bodyPr>
          <a:lstStyle/>
          <a:p>
            <a:r>
              <a:rPr lang="en-US" sz="1600" dirty="0">
                <a:solidFill>
                  <a:srgbClr val="FFFF00"/>
                </a:solidFill>
              </a:rPr>
              <a:t>Consider this, we decide to build a custom approach for feature extraction and training.</a:t>
            </a:r>
            <a:endParaRPr lang="ru-RU" sz="1600" dirty="0">
              <a:solidFill>
                <a:srgbClr val="FFFF00"/>
              </a:solidFill>
            </a:endParaRPr>
          </a:p>
        </p:txBody>
      </p:sp>
      <p:sp>
        <p:nvSpPr>
          <p:cNvPr id="9" name="Rectangle 8">
            <a:extLst>
              <a:ext uri="{FF2B5EF4-FFF2-40B4-BE49-F238E27FC236}">
                <a16:creationId xmlns:a16="http://schemas.microsoft.com/office/drawing/2014/main" id="{AF6CDCB1-B00C-8B81-86D3-4BE37687A595}"/>
              </a:ext>
            </a:extLst>
          </p:cNvPr>
          <p:cNvSpPr/>
          <p:nvPr/>
        </p:nvSpPr>
        <p:spPr>
          <a:xfrm>
            <a:off x="4121944" y="2739717"/>
            <a:ext cx="4786312" cy="443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1.Pre-trained models expect 3 channel color images (RGB)</a:t>
            </a:r>
            <a:endParaRPr lang="ru-RU" dirty="0"/>
          </a:p>
        </p:txBody>
      </p:sp>
      <p:sp>
        <p:nvSpPr>
          <p:cNvPr id="10" name="Rectangle 9">
            <a:extLst>
              <a:ext uri="{FF2B5EF4-FFF2-40B4-BE49-F238E27FC236}">
                <a16:creationId xmlns:a16="http://schemas.microsoft.com/office/drawing/2014/main" id="{EB63C5B3-34E2-D2BB-5FA6-C7E156156568}"/>
              </a:ext>
            </a:extLst>
          </p:cNvPr>
          <p:cNvSpPr/>
          <p:nvPr/>
        </p:nvSpPr>
        <p:spPr>
          <a:xfrm>
            <a:off x="4121944" y="3263738"/>
            <a:ext cx="4786312" cy="443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 Images should be downsized to smaller size (224x224)</a:t>
            </a:r>
            <a:endParaRPr lang="ru-RU" dirty="0"/>
          </a:p>
        </p:txBody>
      </p:sp>
      <p:sp>
        <p:nvSpPr>
          <p:cNvPr id="11" name="Rectangle 10">
            <a:extLst>
              <a:ext uri="{FF2B5EF4-FFF2-40B4-BE49-F238E27FC236}">
                <a16:creationId xmlns:a16="http://schemas.microsoft.com/office/drawing/2014/main" id="{ECBDB35F-82CC-8744-148C-4F5FFA754BF6}"/>
              </a:ext>
            </a:extLst>
          </p:cNvPr>
          <p:cNvSpPr/>
          <p:nvPr/>
        </p:nvSpPr>
        <p:spPr>
          <a:xfrm>
            <a:off x="4121944" y="3787468"/>
            <a:ext cx="4786312" cy="443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3.Classification models designed for multiclass classification</a:t>
            </a:r>
            <a:endParaRPr lang="ru-RU" dirty="0"/>
          </a:p>
        </p:txBody>
      </p:sp>
      <p:cxnSp>
        <p:nvCxnSpPr>
          <p:cNvPr id="14" name="Straight Arrow Connector 13">
            <a:extLst>
              <a:ext uri="{FF2B5EF4-FFF2-40B4-BE49-F238E27FC236}">
                <a16:creationId xmlns:a16="http://schemas.microsoft.com/office/drawing/2014/main" id="{2D93040A-D113-4DEA-E2EB-C6D3AC63CE56}"/>
              </a:ext>
            </a:extLst>
          </p:cNvPr>
          <p:cNvCxnSpPr>
            <a:cxnSpLocks/>
            <a:endCxn id="9" idx="1"/>
          </p:cNvCxnSpPr>
          <p:nvPr/>
        </p:nvCxnSpPr>
        <p:spPr>
          <a:xfrm flipV="1">
            <a:off x="3221831" y="2961694"/>
            <a:ext cx="900113" cy="52461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BCB5C68-B3BF-896F-B965-343C4B4D4507}"/>
              </a:ext>
            </a:extLst>
          </p:cNvPr>
          <p:cNvCxnSpPr>
            <a:cxnSpLocks/>
          </p:cNvCxnSpPr>
          <p:nvPr/>
        </p:nvCxnSpPr>
        <p:spPr>
          <a:xfrm>
            <a:off x="3221831" y="3486313"/>
            <a:ext cx="900113" cy="1"/>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C93BB7F-7C29-3D07-09F9-84088360C89E}"/>
              </a:ext>
            </a:extLst>
          </p:cNvPr>
          <p:cNvCxnSpPr>
            <a:cxnSpLocks/>
            <a:stCxn id="12" idx="3"/>
            <a:endCxn id="11" idx="1"/>
          </p:cNvCxnSpPr>
          <p:nvPr/>
        </p:nvCxnSpPr>
        <p:spPr>
          <a:xfrm>
            <a:off x="3221831" y="3486314"/>
            <a:ext cx="900113" cy="523131"/>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9D42CDE-3AC2-1C4C-A01E-F3E924A43AE7}"/>
              </a:ext>
            </a:extLst>
          </p:cNvPr>
          <p:cNvSpPr txBox="1"/>
          <p:nvPr/>
        </p:nvSpPr>
        <p:spPr>
          <a:xfrm>
            <a:off x="8526065" y="4660999"/>
            <a:ext cx="335756" cy="307777"/>
          </a:xfrm>
          <a:prstGeom prst="rect">
            <a:avLst/>
          </a:prstGeom>
          <a:noFill/>
        </p:spPr>
        <p:txBody>
          <a:bodyPr wrap="square" rtlCol="0">
            <a:spAutoFit/>
          </a:bodyPr>
          <a:lstStyle/>
          <a:p>
            <a:r>
              <a:rPr lang="en-US" dirty="0">
                <a:solidFill>
                  <a:schemeClr val="accent1"/>
                </a:solidFill>
              </a:rPr>
              <a:t>6</a:t>
            </a:r>
            <a:endParaRPr lang="ru-RU" dirty="0">
              <a:solidFill>
                <a:schemeClr val="accent1"/>
              </a:solidFill>
            </a:endParaRPr>
          </a:p>
        </p:txBody>
      </p:sp>
    </p:spTree>
    <p:extLst>
      <p:ext uri="{BB962C8B-B14F-4D97-AF65-F5344CB8AC3E}">
        <p14:creationId xmlns:p14="http://schemas.microsoft.com/office/powerpoint/2010/main" val="1931878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2">
            <a:extLst>
              <a:ext uri="{FF2B5EF4-FFF2-40B4-BE49-F238E27FC236}">
                <a16:creationId xmlns:a16="http://schemas.microsoft.com/office/drawing/2014/main" id="{815F2DFD-F83A-D993-C5E9-E032E1D185DA}"/>
              </a:ext>
            </a:extLst>
          </p:cNvPr>
          <p:cNvSpPr txBox="1">
            <a:spLocks/>
          </p:cNvSpPr>
          <p:nvPr/>
        </p:nvSpPr>
        <p:spPr>
          <a:xfrm>
            <a:off x="4162774" y="709469"/>
            <a:ext cx="4165595" cy="549582"/>
          </a:xfrm>
          <a:prstGeom prst="rect">
            <a:avLst/>
          </a:prstGeom>
          <a:solidFill>
            <a:srgbClr val="001633"/>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accent1"/>
              </a:buClr>
              <a:buSzPts val="2400"/>
              <a:buFont typeface="Albert Sans"/>
              <a:buNone/>
              <a:defRPr sz="2400" b="0" i="0" u="none" strike="noStrike" cap="none">
                <a:solidFill>
                  <a:schemeClr val="accent1"/>
                </a:solidFill>
                <a:latin typeface="Albert Sans"/>
                <a:ea typeface="Albert Sans"/>
                <a:cs typeface="Albert Sans"/>
                <a:sym typeface="Albert Sans"/>
              </a:defRPr>
            </a:lvl1pPr>
            <a:lvl2pPr marR="0" lvl="1" algn="ctr" rtl="0" eaLnBrk="1" hangingPunct="1">
              <a:lnSpc>
                <a:spcPct val="100000"/>
              </a:lnSpc>
              <a:spcBef>
                <a:spcPts val="0"/>
              </a:spcBef>
              <a:spcAft>
                <a:spcPts val="0"/>
              </a:spcAft>
              <a:buClr>
                <a:schemeClr val="lt1"/>
              </a:buClr>
              <a:buSzPts val="2800"/>
              <a:buFont typeface="Albert Sans"/>
              <a:buNone/>
              <a:defRPr sz="3000" b="0" i="0" u="none" strike="noStrike" cap="none">
                <a:solidFill>
                  <a:schemeClr val="lt1"/>
                </a:solidFill>
                <a:latin typeface="Albert Sans"/>
                <a:ea typeface="Albert Sans"/>
                <a:cs typeface="Albert Sans"/>
                <a:sym typeface="Albert Sans"/>
              </a:defRPr>
            </a:lvl2pPr>
            <a:lvl3pPr marR="0" lvl="2" algn="ctr" rtl="0" eaLnBrk="1" hangingPunct="1">
              <a:lnSpc>
                <a:spcPct val="100000"/>
              </a:lnSpc>
              <a:spcBef>
                <a:spcPts val="0"/>
              </a:spcBef>
              <a:spcAft>
                <a:spcPts val="0"/>
              </a:spcAft>
              <a:buClr>
                <a:schemeClr val="lt1"/>
              </a:buClr>
              <a:buSzPts val="2800"/>
              <a:buFont typeface="Albert Sans"/>
              <a:buNone/>
              <a:defRPr sz="3000" b="0" i="0" u="none" strike="noStrike" cap="none">
                <a:solidFill>
                  <a:schemeClr val="lt1"/>
                </a:solidFill>
                <a:latin typeface="Albert Sans"/>
                <a:ea typeface="Albert Sans"/>
                <a:cs typeface="Albert Sans"/>
                <a:sym typeface="Albert Sans"/>
              </a:defRPr>
            </a:lvl3pPr>
            <a:lvl4pPr marR="0" lvl="3" algn="ctr" rtl="0" eaLnBrk="1" hangingPunct="1">
              <a:lnSpc>
                <a:spcPct val="100000"/>
              </a:lnSpc>
              <a:spcBef>
                <a:spcPts val="0"/>
              </a:spcBef>
              <a:spcAft>
                <a:spcPts val="0"/>
              </a:spcAft>
              <a:buClr>
                <a:schemeClr val="lt1"/>
              </a:buClr>
              <a:buSzPts val="2800"/>
              <a:buFont typeface="Albert Sans"/>
              <a:buNone/>
              <a:defRPr sz="3000" b="0" i="0" u="none" strike="noStrike" cap="none">
                <a:solidFill>
                  <a:schemeClr val="lt1"/>
                </a:solidFill>
                <a:latin typeface="Albert Sans"/>
                <a:ea typeface="Albert Sans"/>
                <a:cs typeface="Albert Sans"/>
                <a:sym typeface="Albert Sans"/>
              </a:defRPr>
            </a:lvl4pPr>
            <a:lvl5pPr marR="0" lvl="4" algn="ctr" rtl="0" eaLnBrk="1" hangingPunct="1">
              <a:lnSpc>
                <a:spcPct val="100000"/>
              </a:lnSpc>
              <a:spcBef>
                <a:spcPts val="0"/>
              </a:spcBef>
              <a:spcAft>
                <a:spcPts val="0"/>
              </a:spcAft>
              <a:buClr>
                <a:schemeClr val="lt1"/>
              </a:buClr>
              <a:buSzPts val="2800"/>
              <a:buFont typeface="Albert Sans"/>
              <a:buNone/>
              <a:defRPr sz="3000" b="0" i="0" u="none" strike="noStrike" cap="none">
                <a:solidFill>
                  <a:schemeClr val="lt1"/>
                </a:solidFill>
                <a:latin typeface="Albert Sans"/>
                <a:ea typeface="Albert Sans"/>
                <a:cs typeface="Albert Sans"/>
                <a:sym typeface="Albert Sans"/>
              </a:defRPr>
            </a:lvl5pPr>
            <a:lvl6pPr marR="0" lvl="5" algn="ctr" rtl="0" eaLnBrk="1" hangingPunct="1">
              <a:lnSpc>
                <a:spcPct val="100000"/>
              </a:lnSpc>
              <a:spcBef>
                <a:spcPts val="0"/>
              </a:spcBef>
              <a:spcAft>
                <a:spcPts val="0"/>
              </a:spcAft>
              <a:buClr>
                <a:schemeClr val="lt1"/>
              </a:buClr>
              <a:buSzPts val="2800"/>
              <a:buFont typeface="Albert Sans"/>
              <a:buNone/>
              <a:defRPr sz="3000" b="0" i="0" u="none" strike="noStrike" cap="none">
                <a:solidFill>
                  <a:schemeClr val="lt1"/>
                </a:solidFill>
                <a:latin typeface="Albert Sans"/>
                <a:ea typeface="Albert Sans"/>
                <a:cs typeface="Albert Sans"/>
                <a:sym typeface="Albert Sans"/>
              </a:defRPr>
            </a:lvl6pPr>
            <a:lvl7pPr marR="0" lvl="6" algn="ctr" rtl="0" eaLnBrk="1" hangingPunct="1">
              <a:lnSpc>
                <a:spcPct val="100000"/>
              </a:lnSpc>
              <a:spcBef>
                <a:spcPts val="0"/>
              </a:spcBef>
              <a:spcAft>
                <a:spcPts val="0"/>
              </a:spcAft>
              <a:buClr>
                <a:schemeClr val="lt1"/>
              </a:buClr>
              <a:buSzPts val="2800"/>
              <a:buFont typeface="Albert Sans"/>
              <a:buNone/>
              <a:defRPr sz="3000" b="0" i="0" u="none" strike="noStrike" cap="none">
                <a:solidFill>
                  <a:schemeClr val="lt1"/>
                </a:solidFill>
                <a:latin typeface="Albert Sans"/>
                <a:ea typeface="Albert Sans"/>
                <a:cs typeface="Albert Sans"/>
                <a:sym typeface="Albert Sans"/>
              </a:defRPr>
            </a:lvl7pPr>
            <a:lvl8pPr marR="0" lvl="7" algn="ctr" rtl="0" eaLnBrk="1" hangingPunct="1">
              <a:lnSpc>
                <a:spcPct val="100000"/>
              </a:lnSpc>
              <a:spcBef>
                <a:spcPts val="0"/>
              </a:spcBef>
              <a:spcAft>
                <a:spcPts val="0"/>
              </a:spcAft>
              <a:buClr>
                <a:schemeClr val="lt1"/>
              </a:buClr>
              <a:buSzPts val="2800"/>
              <a:buFont typeface="Albert Sans"/>
              <a:buNone/>
              <a:defRPr sz="3000" b="0" i="0" u="none" strike="noStrike" cap="none">
                <a:solidFill>
                  <a:schemeClr val="lt1"/>
                </a:solidFill>
                <a:latin typeface="Albert Sans"/>
                <a:ea typeface="Albert Sans"/>
                <a:cs typeface="Albert Sans"/>
                <a:sym typeface="Albert Sans"/>
              </a:defRPr>
            </a:lvl8pPr>
            <a:lvl9pPr marR="0" lvl="8" algn="ctr" rtl="0" eaLnBrk="1" hangingPunct="1">
              <a:lnSpc>
                <a:spcPct val="100000"/>
              </a:lnSpc>
              <a:spcBef>
                <a:spcPts val="0"/>
              </a:spcBef>
              <a:spcAft>
                <a:spcPts val="0"/>
              </a:spcAft>
              <a:buClr>
                <a:schemeClr val="lt1"/>
              </a:buClr>
              <a:buSzPts val="2800"/>
              <a:buFont typeface="Albert Sans"/>
              <a:buNone/>
              <a:defRPr sz="3000" b="0" i="0" u="none" strike="noStrike" cap="none">
                <a:solidFill>
                  <a:schemeClr val="lt1"/>
                </a:solidFill>
                <a:latin typeface="Albert Sans"/>
                <a:ea typeface="Albert Sans"/>
                <a:cs typeface="Albert Sans"/>
                <a:sym typeface="Albert Sans"/>
              </a:defRPr>
            </a:lvl9pPr>
          </a:lstStyle>
          <a:p>
            <a:r>
              <a:rPr lang="en-US" sz="2800" dirty="0"/>
              <a:t>Architecture diagram</a:t>
            </a:r>
            <a:endParaRPr lang="ru-RU" sz="2800" dirty="0"/>
          </a:p>
        </p:txBody>
      </p:sp>
      <p:pic>
        <p:nvPicPr>
          <p:cNvPr id="7" name="Picture 6">
            <a:extLst>
              <a:ext uri="{FF2B5EF4-FFF2-40B4-BE49-F238E27FC236}">
                <a16:creationId xmlns:a16="http://schemas.microsoft.com/office/drawing/2014/main" id="{B6B4D760-D2F7-189A-219D-92BC15E6B9CA}"/>
              </a:ext>
            </a:extLst>
          </p:cNvPr>
          <p:cNvPicPr>
            <a:picLocks noChangeAspect="1"/>
          </p:cNvPicPr>
          <p:nvPr/>
        </p:nvPicPr>
        <p:blipFill>
          <a:blip r:embed="rId2"/>
          <a:stretch>
            <a:fillRect/>
          </a:stretch>
        </p:blipFill>
        <p:spPr>
          <a:xfrm>
            <a:off x="124173" y="518308"/>
            <a:ext cx="8677275" cy="3640932"/>
          </a:xfrm>
          <a:prstGeom prst="rect">
            <a:avLst/>
          </a:prstGeom>
        </p:spPr>
      </p:pic>
      <p:pic>
        <p:nvPicPr>
          <p:cNvPr id="9" name="Picture 8">
            <a:extLst>
              <a:ext uri="{FF2B5EF4-FFF2-40B4-BE49-F238E27FC236}">
                <a16:creationId xmlns:a16="http://schemas.microsoft.com/office/drawing/2014/main" id="{FFC7B0B8-91AA-7BDE-1B65-87F539EB7D22}"/>
              </a:ext>
            </a:extLst>
          </p:cNvPr>
          <p:cNvPicPr>
            <a:picLocks noChangeAspect="1"/>
          </p:cNvPicPr>
          <p:nvPr/>
        </p:nvPicPr>
        <p:blipFill rotWithShape="1">
          <a:blip r:embed="rId3"/>
          <a:srcRect t="28012" r="59957" b="21315"/>
          <a:stretch/>
        </p:blipFill>
        <p:spPr>
          <a:xfrm>
            <a:off x="2918221" y="2571750"/>
            <a:ext cx="300037" cy="506248"/>
          </a:xfrm>
          <a:prstGeom prst="rect">
            <a:avLst/>
          </a:prstGeom>
        </p:spPr>
      </p:pic>
      <p:pic>
        <p:nvPicPr>
          <p:cNvPr id="5" name="Picture 4">
            <a:extLst>
              <a:ext uri="{FF2B5EF4-FFF2-40B4-BE49-F238E27FC236}">
                <a16:creationId xmlns:a16="http://schemas.microsoft.com/office/drawing/2014/main" id="{99844EB4-99F9-F095-B114-3A4507DD7A22}"/>
              </a:ext>
            </a:extLst>
          </p:cNvPr>
          <p:cNvPicPr>
            <a:picLocks noChangeAspect="1"/>
          </p:cNvPicPr>
          <p:nvPr/>
        </p:nvPicPr>
        <p:blipFill rotWithShape="1">
          <a:blip r:embed="rId4"/>
          <a:srcRect l="6172" t="38329" r="88845" b="45139"/>
          <a:stretch/>
        </p:blipFill>
        <p:spPr>
          <a:xfrm>
            <a:off x="3285229" y="2571750"/>
            <a:ext cx="300037" cy="559980"/>
          </a:xfrm>
          <a:prstGeom prst="rect">
            <a:avLst/>
          </a:prstGeom>
        </p:spPr>
      </p:pic>
      <p:pic>
        <p:nvPicPr>
          <p:cNvPr id="12" name="Picture 11">
            <a:extLst>
              <a:ext uri="{FF2B5EF4-FFF2-40B4-BE49-F238E27FC236}">
                <a16:creationId xmlns:a16="http://schemas.microsoft.com/office/drawing/2014/main" id="{2EEEA579-5E6E-08D3-D79D-64D4F67F31AC}"/>
              </a:ext>
            </a:extLst>
          </p:cNvPr>
          <p:cNvPicPr>
            <a:picLocks noChangeAspect="1"/>
          </p:cNvPicPr>
          <p:nvPr/>
        </p:nvPicPr>
        <p:blipFill rotWithShape="1">
          <a:blip r:embed="rId4"/>
          <a:srcRect l="17996" t="72832" r="75753" b="9805"/>
          <a:stretch/>
        </p:blipFill>
        <p:spPr>
          <a:xfrm>
            <a:off x="3719209" y="2571750"/>
            <a:ext cx="300037" cy="587370"/>
          </a:xfrm>
          <a:prstGeom prst="rect">
            <a:avLst/>
          </a:prstGeom>
        </p:spPr>
      </p:pic>
      <p:sp>
        <p:nvSpPr>
          <p:cNvPr id="13" name="TextBox 12">
            <a:extLst>
              <a:ext uri="{FF2B5EF4-FFF2-40B4-BE49-F238E27FC236}">
                <a16:creationId xmlns:a16="http://schemas.microsoft.com/office/drawing/2014/main" id="{D9EF91B9-6B43-CBFC-674F-B491F6A84960}"/>
              </a:ext>
            </a:extLst>
          </p:cNvPr>
          <p:cNvSpPr txBox="1"/>
          <p:nvPr/>
        </p:nvSpPr>
        <p:spPr>
          <a:xfrm>
            <a:off x="3273618" y="2232078"/>
            <a:ext cx="378619" cy="400110"/>
          </a:xfrm>
          <a:prstGeom prst="rect">
            <a:avLst/>
          </a:prstGeom>
          <a:noFill/>
        </p:spPr>
        <p:txBody>
          <a:bodyPr wrap="square" rtlCol="0">
            <a:spAutoFit/>
          </a:bodyPr>
          <a:lstStyle/>
          <a:p>
            <a:r>
              <a:rPr lang="ru-RU" sz="2000" dirty="0">
                <a:solidFill>
                  <a:srgbClr val="00B050"/>
                </a:solidFill>
                <a:sym typeface="Wingdings" panose="05000000000000000000" pitchFamily="2" charset="2"/>
              </a:rPr>
              <a:t></a:t>
            </a:r>
            <a:endParaRPr lang="ru-RU" sz="2000" dirty="0">
              <a:solidFill>
                <a:srgbClr val="00B050"/>
              </a:solidFill>
            </a:endParaRPr>
          </a:p>
        </p:txBody>
      </p:sp>
      <p:sp>
        <p:nvSpPr>
          <p:cNvPr id="14" name="TextBox 13">
            <a:extLst>
              <a:ext uri="{FF2B5EF4-FFF2-40B4-BE49-F238E27FC236}">
                <a16:creationId xmlns:a16="http://schemas.microsoft.com/office/drawing/2014/main" id="{6BA1AB76-3200-BE8D-5D05-F46C05712B77}"/>
              </a:ext>
            </a:extLst>
          </p:cNvPr>
          <p:cNvSpPr txBox="1"/>
          <p:nvPr/>
        </p:nvSpPr>
        <p:spPr>
          <a:xfrm>
            <a:off x="3663848" y="2232078"/>
            <a:ext cx="378619" cy="400110"/>
          </a:xfrm>
          <a:prstGeom prst="rect">
            <a:avLst/>
          </a:prstGeom>
          <a:noFill/>
        </p:spPr>
        <p:txBody>
          <a:bodyPr wrap="square" rtlCol="0">
            <a:spAutoFit/>
          </a:bodyPr>
          <a:lstStyle/>
          <a:p>
            <a:r>
              <a:rPr lang="ru-RU" sz="2000" dirty="0">
                <a:solidFill>
                  <a:srgbClr val="00B050"/>
                </a:solidFill>
                <a:sym typeface="Wingdings" panose="05000000000000000000" pitchFamily="2" charset="2"/>
              </a:rPr>
              <a:t></a:t>
            </a:r>
            <a:endParaRPr lang="ru-RU" sz="2000" dirty="0">
              <a:solidFill>
                <a:srgbClr val="00B050"/>
              </a:solidFill>
            </a:endParaRPr>
          </a:p>
        </p:txBody>
      </p:sp>
      <p:sp>
        <p:nvSpPr>
          <p:cNvPr id="16" name="TextBox 15">
            <a:extLst>
              <a:ext uri="{FF2B5EF4-FFF2-40B4-BE49-F238E27FC236}">
                <a16:creationId xmlns:a16="http://schemas.microsoft.com/office/drawing/2014/main" id="{A9CD948D-F706-64E7-0BA7-79DA1FC2FB6E}"/>
              </a:ext>
            </a:extLst>
          </p:cNvPr>
          <p:cNvSpPr txBox="1"/>
          <p:nvPr/>
        </p:nvSpPr>
        <p:spPr>
          <a:xfrm>
            <a:off x="2906610" y="2196359"/>
            <a:ext cx="378619" cy="400110"/>
          </a:xfrm>
          <a:prstGeom prst="rect">
            <a:avLst/>
          </a:prstGeom>
          <a:noFill/>
        </p:spPr>
        <p:txBody>
          <a:bodyPr wrap="square" rtlCol="0">
            <a:spAutoFit/>
          </a:bodyPr>
          <a:lstStyle/>
          <a:p>
            <a:r>
              <a:rPr lang="ru-RU" sz="2000" dirty="0">
                <a:solidFill>
                  <a:srgbClr val="FF0000"/>
                </a:solidFill>
                <a:sym typeface="Wingdings" panose="05000000000000000000" pitchFamily="2" charset="2"/>
              </a:rPr>
              <a:t></a:t>
            </a:r>
            <a:endParaRPr lang="ru-RU" sz="2000" dirty="0">
              <a:solidFill>
                <a:srgbClr val="FF0000"/>
              </a:solidFill>
            </a:endParaRPr>
          </a:p>
        </p:txBody>
      </p:sp>
      <p:pic>
        <p:nvPicPr>
          <p:cNvPr id="1026" name="Picture 2">
            <a:extLst>
              <a:ext uri="{FF2B5EF4-FFF2-40B4-BE49-F238E27FC236}">
                <a16:creationId xmlns:a16="http://schemas.microsoft.com/office/drawing/2014/main" id="{EB0C0708-9EE0-6FCF-F8F6-5A45DA1256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7795" y="4359882"/>
            <a:ext cx="1283272" cy="7122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BC3BA88-9BE9-AB7F-4C49-B3F14A981A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5266" y="4237355"/>
            <a:ext cx="786607" cy="83478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50FF73FD-264F-7539-B2DD-CF843D90FB8B}"/>
              </a:ext>
            </a:extLst>
          </p:cNvPr>
          <p:cNvSpPr txBox="1"/>
          <p:nvPr/>
        </p:nvSpPr>
        <p:spPr>
          <a:xfrm>
            <a:off x="5381136" y="4354933"/>
            <a:ext cx="1385887" cy="415498"/>
          </a:xfrm>
          <a:prstGeom prst="rect">
            <a:avLst/>
          </a:prstGeom>
          <a:noFill/>
        </p:spPr>
        <p:txBody>
          <a:bodyPr wrap="square" rtlCol="0">
            <a:spAutoFit/>
          </a:bodyPr>
          <a:lstStyle/>
          <a:p>
            <a:r>
              <a:rPr lang="en-US" sz="1050" dirty="0">
                <a:solidFill>
                  <a:schemeClr val="accent1"/>
                </a:solidFill>
              </a:rPr>
              <a:t>Input: Descriptors</a:t>
            </a:r>
          </a:p>
          <a:p>
            <a:r>
              <a:rPr lang="en-US" sz="1050" dirty="0">
                <a:solidFill>
                  <a:schemeClr val="accent1"/>
                </a:solidFill>
              </a:rPr>
              <a:t>Output:  0 or 1</a:t>
            </a:r>
            <a:endParaRPr lang="ru-RU" sz="1050" dirty="0">
              <a:solidFill>
                <a:schemeClr val="accent1"/>
              </a:solidFill>
            </a:endParaRPr>
          </a:p>
        </p:txBody>
      </p:sp>
      <p:sp>
        <p:nvSpPr>
          <p:cNvPr id="18" name="TextBox 17">
            <a:extLst>
              <a:ext uri="{FF2B5EF4-FFF2-40B4-BE49-F238E27FC236}">
                <a16:creationId xmlns:a16="http://schemas.microsoft.com/office/drawing/2014/main" id="{855655FD-EE02-A5E3-58BA-0A9FDF107AE9}"/>
              </a:ext>
            </a:extLst>
          </p:cNvPr>
          <p:cNvSpPr txBox="1"/>
          <p:nvPr/>
        </p:nvSpPr>
        <p:spPr>
          <a:xfrm>
            <a:off x="8526065" y="4660999"/>
            <a:ext cx="335756" cy="307777"/>
          </a:xfrm>
          <a:prstGeom prst="rect">
            <a:avLst/>
          </a:prstGeom>
          <a:noFill/>
        </p:spPr>
        <p:txBody>
          <a:bodyPr wrap="square" rtlCol="0">
            <a:spAutoFit/>
          </a:bodyPr>
          <a:lstStyle/>
          <a:p>
            <a:r>
              <a:rPr lang="en-US" dirty="0">
                <a:solidFill>
                  <a:schemeClr val="accent1"/>
                </a:solidFill>
              </a:rPr>
              <a:t>7</a:t>
            </a:r>
            <a:endParaRPr lang="ru-RU" dirty="0">
              <a:solidFill>
                <a:schemeClr val="accent1"/>
              </a:solidFill>
            </a:endParaRPr>
          </a:p>
        </p:txBody>
      </p:sp>
    </p:spTree>
    <p:extLst>
      <p:ext uri="{BB962C8B-B14F-4D97-AF65-F5344CB8AC3E}">
        <p14:creationId xmlns:p14="http://schemas.microsoft.com/office/powerpoint/2010/main" val="199012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026"/>
                                        </p:tgtEl>
                                        <p:attrNameLst>
                                          <p:attrName>style.visibility</p:attrName>
                                        </p:attrNameLst>
                                      </p:cBhvr>
                                      <p:to>
                                        <p:strVal val="visible"/>
                                      </p:to>
                                    </p:set>
                                    <p:anim calcmode="lin" valueType="num">
                                      <p:cBhvr additive="base">
                                        <p:cTn id="39" dur="500" fill="hold"/>
                                        <p:tgtEl>
                                          <p:spTgt spid="1026"/>
                                        </p:tgtEl>
                                        <p:attrNameLst>
                                          <p:attrName>ppt_x</p:attrName>
                                        </p:attrNameLst>
                                      </p:cBhvr>
                                      <p:tavLst>
                                        <p:tav tm="0">
                                          <p:val>
                                            <p:strVal val="#ppt_x"/>
                                          </p:val>
                                        </p:tav>
                                        <p:tav tm="100000">
                                          <p:val>
                                            <p:strVal val="#ppt_x"/>
                                          </p:val>
                                        </p:tav>
                                      </p:tavLst>
                                    </p:anim>
                                    <p:anim calcmode="lin" valueType="num">
                                      <p:cBhvr additive="base">
                                        <p:cTn id="40"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028"/>
                                        </p:tgtEl>
                                        <p:attrNameLst>
                                          <p:attrName>style.visibility</p:attrName>
                                        </p:attrNameLst>
                                      </p:cBhvr>
                                      <p:to>
                                        <p:strVal val="visible"/>
                                      </p:to>
                                    </p:set>
                                    <p:anim calcmode="lin" valueType="num">
                                      <p:cBhvr additive="base">
                                        <p:cTn id="45" dur="500" fill="hold"/>
                                        <p:tgtEl>
                                          <p:spTgt spid="1028"/>
                                        </p:tgtEl>
                                        <p:attrNameLst>
                                          <p:attrName>ppt_x</p:attrName>
                                        </p:attrNameLst>
                                      </p:cBhvr>
                                      <p:tavLst>
                                        <p:tav tm="0">
                                          <p:val>
                                            <p:strVal val="#ppt_x"/>
                                          </p:val>
                                        </p:tav>
                                        <p:tav tm="100000">
                                          <p:val>
                                            <p:strVal val="#ppt_x"/>
                                          </p:val>
                                        </p:tav>
                                      </p:tavLst>
                                    </p:anim>
                                    <p:anim calcmode="lin" valueType="num">
                                      <p:cBhvr additive="base">
                                        <p:cTn id="46"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ppt_x"/>
                                          </p:val>
                                        </p:tav>
                                        <p:tav tm="100000">
                                          <p:val>
                                            <p:strVal val="#ppt_x"/>
                                          </p:val>
                                        </p:tav>
                                      </p:tavLst>
                                    </p:anim>
                                    <p:anim calcmode="lin" valueType="num">
                                      <p:cBhvr additive="base">
                                        <p:cTn id="5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7"/>
          <p:cNvSpPr txBox="1">
            <a:spLocks noGrp="1"/>
          </p:cNvSpPr>
          <p:nvPr>
            <p:ph type="title"/>
          </p:nvPr>
        </p:nvSpPr>
        <p:spPr>
          <a:xfrm>
            <a:off x="525141" y="162078"/>
            <a:ext cx="7717200" cy="572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dirty="0">
                <a:solidFill>
                  <a:schemeClr val="dk1"/>
                </a:solidFill>
              </a:rPr>
              <a:t>Challenges with image processing</a:t>
            </a:r>
            <a:endParaRPr dirty="0">
              <a:solidFill>
                <a:schemeClr val="dk1"/>
              </a:solidFill>
            </a:endParaRPr>
          </a:p>
        </p:txBody>
      </p:sp>
      <p:sp>
        <p:nvSpPr>
          <p:cNvPr id="449" name="Google Shape;449;p37"/>
          <p:cNvSpPr txBox="1"/>
          <p:nvPr/>
        </p:nvSpPr>
        <p:spPr>
          <a:xfrm>
            <a:off x="578667" y="1005812"/>
            <a:ext cx="2074623" cy="31318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dirty="0">
                <a:solidFill>
                  <a:schemeClr val="tx1"/>
                </a:solidFill>
                <a:latin typeface="Barlow"/>
                <a:ea typeface="Barlow"/>
                <a:cs typeface="Barlow"/>
                <a:sym typeface="Barlow"/>
              </a:rPr>
              <a:t>Unlike standard image formats, DICOM files contain additional information such as patient data, imaging parameters, and acquisition details. </a:t>
            </a:r>
            <a:endParaRPr dirty="0">
              <a:solidFill>
                <a:schemeClr val="tx1"/>
              </a:solidFill>
              <a:latin typeface="Barlow"/>
              <a:ea typeface="Barlow"/>
              <a:cs typeface="Barlow"/>
              <a:sym typeface="Barlow"/>
            </a:endParaRPr>
          </a:p>
        </p:txBody>
      </p:sp>
      <p:pic>
        <p:nvPicPr>
          <p:cNvPr id="2" name="Picture 1">
            <a:extLst>
              <a:ext uri="{FF2B5EF4-FFF2-40B4-BE49-F238E27FC236}">
                <a16:creationId xmlns:a16="http://schemas.microsoft.com/office/drawing/2014/main" id="{A597AAF9-7E02-D594-73A1-0913EE781A5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52416" y="833718"/>
            <a:ext cx="2806065" cy="4147704"/>
          </a:xfrm>
          <a:prstGeom prst="rect">
            <a:avLst/>
          </a:prstGeom>
          <a:noFill/>
          <a:ln>
            <a:noFill/>
          </a:ln>
        </p:spPr>
      </p:pic>
      <p:pic>
        <p:nvPicPr>
          <p:cNvPr id="3" name="Picture 2">
            <a:extLst>
              <a:ext uri="{FF2B5EF4-FFF2-40B4-BE49-F238E27FC236}">
                <a16:creationId xmlns:a16="http://schemas.microsoft.com/office/drawing/2014/main" id="{7CCEE597-3C8E-0610-9C69-1F22DDB84A4C}"/>
              </a:ext>
            </a:extLst>
          </p:cNvPr>
          <p:cNvPicPr>
            <a:picLocks noChangeAspect="1"/>
          </p:cNvPicPr>
          <p:nvPr/>
        </p:nvPicPr>
        <p:blipFill rotWithShape="1">
          <a:blip r:embed="rId4"/>
          <a:srcRect l="40468" t="25197" r="8330" b="10560"/>
          <a:stretch/>
        </p:blipFill>
        <p:spPr>
          <a:xfrm>
            <a:off x="2995283" y="833718"/>
            <a:ext cx="2777500" cy="4147704"/>
          </a:xfrm>
          <a:prstGeom prst="rect">
            <a:avLst/>
          </a:prstGeom>
        </p:spPr>
      </p:pic>
      <p:sp>
        <p:nvSpPr>
          <p:cNvPr id="5" name="TextBox 4">
            <a:extLst>
              <a:ext uri="{FF2B5EF4-FFF2-40B4-BE49-F238E27FC236}">
                <a16:creationId xmlns:a16="http://schemas.microsoft.com/office/drawing/2014/main" id="{1A10A1AD-EB4B-408C-F783-60828DE7E650}"/>
              </a:ext>
            </a:extLst>
          </p:cNvPr>
          <p:cNvSpPr txBox="1"/>
          <p:nvPr/>
        </p:nvSpPr>
        <p:spPr>
          <a:xfrm>
            <a:off x="525141" y="2776925"/>
            <a:ext cx="2322568" cy="2059394"/>
          </a:xfrm>
          <a:prstGeom prst="rect">
            <a:avLst/>
          </a:prstGeom>
          <a:noFill/>
        </p:spPr>
        <p:txBody>
          <a:bodyPr wrap="square">
            <a:spAutoFit/>
          </a:bodyPr>
          <a:lstStyle/>
          <a:p>
            <a:r>
              <a:rPr lang="en-US" b="0" i="0" dirty="0">
                <a:solidFill>
                  <a:schemeClr val="accent1"/>
                </a:solidFill>
                <a:effectLst/>
                <a:latin typeface="Google Sans"/>
              </a:rPr>
              <a:t>DICOM images typically contain between 12–16 bits/pixel, which corresponds to approximately 4,096 to 65,536 shades of gray¹. Most medical displays and regular computer screens are often limited to 8 bits or 256 shades of gray.</a:t>
            </a:r>
            <a:endParaRPr lang="ru-RU" dirty="0">
              <a:solidFill>
                <a:schemeClr val="accent1"/>
              </a:solidFill>
            </a:endParaRPr>
          </a:p>
        </p:txBody>
      </p:sp>
      <p:sp>
        <p:nvSpPr>
          <p:cNvPr id="4" name="TextBox 3">
            <a:extLst>
              <a:ext uri="{FF2B5EF4-FFF2-40B4-BE49-F238E27FC236}">
                <a16:creationId xmlns:a16="http://schemas.microsoft.com/office/drawing/2014/main" id="{D712D013-0967-5A30-A67D-5BE1CF525DC6}"/>
              </a:ext>
            </a:extLst>
          </p:cNvPr>
          <p:cNvSpPr txBox="1"/>
          <p:nvPr/>
        </p:nvSpPr>
        <p:spPr>
          <a:xfrm>
            <a:off x="8526065" y="4660999"/>
            <a:ext cx="335756" cy="307777"/>
          </a:xfrm>
          <a:prstGeom prst="rect">
            <a:avLst/>
          </a:prstGeom>
          <a:noFill/>
        </p:spPr>
        <p:txBody>
          <a:bodyPr wrap="square" rtlCol="0">
            <a:spAutoFit/>
          </a:bodyPr>
          <a:lstStyle/>
          <a:p>
            <a:r>
              <a:rPr lang="en-US" dirty="0">
                <a:solidFill>
                  <a:schemeClr val="bg1"/>
                </a:solidFill>
              </a:rPr>
              <a:t>8</a:t>
            </a:r>
            <a:endParaRPr lang="ru-RU" dirty="0">
              <a:solidFill>
                <a:schemeClr val="bg1"/>
              </a:solidFill>
            </a:endParaRPr>
          </a:p>
        </p:txBody>
      </p:sp>
    </p:spTree>
    <p:extLst>
      <p:ext uri="{BB962C8B-B14F-4D97-AF65-F5344CB8AC3E}">
        <p14:creationId xmlns:p14="http://schemas.microsoft.com/office/powerpoint/2010/main" val="3813583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3" name="Rectangle 2">
            <a:extLst>
              <a:ext uri="{FF2B5EF4-FFF2-40B4-BE49-F238E27FC236}">
                <a16:creationId xmlns:a16="http://schemas.microsoft.com/office/drawing/2014/main" id="{6F50A703-9692-C234-13D4-5A49DA32FCFA}"/>
              </a:ext>
            </a:extLst>
          </p:cNvPr>
          <p:cNvSpPr/>
          <p:nvPr/>
        </p:nvSpPr>
        <p:spPr>
          <a:xfrm>
            <a:off x="538449" y="4062191"/>
            <a:ext cx="2257424" cy="816448"/>
          </a:xfrm>
          <a:prstGeom prst="rect">
            <a:avLst/>
          </a:prstGeom>
          <a:solidFill>
            <a:srgbClr val="001633"/>
          </a:solidFill>
          <a:ln w="63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Title 10">
            <a:extLst>
              <a:ext uri="{FF2B5EF4-FFF2-40B4-BE49-F238E27FC236}">
                <a16:creationId xmlns:a16="http://schemas.microsoft.com/office/drawing/2014/main" id="{CD24A4B8-71F5-FBAC-E477-A4F916AA5E0A}"/>
              </a:ext>
            </a:extLst>
          </p:cNvPr>
          <p:cNvSpPr>
            <a:spLocks noGrp="1"/>
          </p:cNvSpPr>
          <p:nvPr>
            <p:ph type="title" idx="4"/>
          </p:nvPr>
        </p:nvSpPr>
        <p:spPr>
          <a:xfrm>
            <a:off x="1617156" y="337868"/>
            <a:ext cx="4629300" cy="941400"/>
          </a:xfrm>
          <a:ln w="28575"/>
        </p:spPr>
        <p:txBody>
          <a:bodyPr/>
          <a:lstStyle/>
          <a:p>
            <a:r>
              <a:rPr lang="en-US" sz="2800" dirty="0"/>
              <a:t>Data Collection</a:t>
            </a:r>
            <a:endParaRPr lang="ru-RU" sz="2800" dirty="0"/>
          </a:p>
        </p:txBody>
      </p:sp>
      <p:sp>
        <p:nvSpPr>
          <p:cNvPr id="14" name="Google Shape;449;p37">
            <a:extLst>
              <a:ext uri="{FF2B5EF4-FFF2-40B4-BE49-F238E27FC236}">
                <a16:creationId xmlns:a16="http://schemas.microsoft.com/office/drawing/2014/main" id="{96F05530-BCA9-0E9B-912E-49C554EC7C3C}"/>
              </a:ext>
            </a:extLst>
          </p:cNvPr>
          <p:cNvSpPr txBox="1"/>
          <p:nvPr/>
        </p:nvSpPr>
        <p:spPr>
          <a:xfrm>
            <a:off x="2864451" y="1429287"/>
            <a:ext cx="5429442" cy="74955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2000" dirty="0">
                <a:solidFill>
                  <a:srgbClr val="FFFF00"/>
                </a:solidFill>
                <a:latin typeface="Barlow"/>
                <a:ea typeface="Barlow"/>
                <a:cs typeface="Barlow"/>
                <a:sym typeface="Barlow"/>
              </a:rPr>
              <a:t>RSNA Screening Mammography Breast Cancer</a:t>
            </a:r>
          </a:p>
        </p:txBody>
      </p:sp>
      <p:sp>
        <p:nvSpPr>
          <p:cNvPr id="16" name="Arrow: Right 15">
            <a:extLst>
              <a:ext uri="{FF2B5EF4-FFF2-40B4-BE49-F238E27FC236}">
                <a16:creationId xmlns:a16="http://schemas.microsoft.com/office/drawing/2014/main" id="{31F9A1EE-A6E3-50C8-3635-7FC5EAD1A389}"/>
              </a:ext>
            </a:extLst>
          </p:cNvPr>
          <p:cNvSpPr/>
          <p:nvPr/>
        </p:nvSpPr>
        <p:spPr>
          <a:xfrm>
            <a:off x="538449" y="1121569"/>
            <a:ext cx="2157413" cy="1185862"/>
          </a:xfrm>
          <a:prstGeom prst="rightArrow">
            <a:avLst/>
          </a:prstGeom>
          <a:noFill/>
          <a:ln w="952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SOURCE of dataset:</a:t>
            </a:r>
            <a:endParaRPr lang="ru-RU" dirty="0">
              <a:solidFill>
                <a:schemeClr val="accent1"/>
              </a:solidFill>
            </a:endParaRPr>
          </a:p>
        </p:txBody>
      </p:sp>
      <p:sp>
        <p:nvSpPr>
          <p:cNvPr id="21" name="Google Shape;449;p37">
            <a:extLst>
              <a:ext uri="{FF2B5EF4-FFF2-40B4-BE49-F238E27FC236}">
                <a16:creationId xmlns:a16="http://schemas.microsoft.com/office/drawing/2014/main" id="{9B5924EB-617E-1EE6-135D-D64C094D7637}"/>
              </a:ext>
            </a:extLst>
          </p:cNvPr>
          <p:cNvSpPr txBox="1"/>
          <p:nvPr/>
        </p:nvSpPr>
        <p:spPr>
          <a:xfrm>
            <a:off x="1725646" y="3073538"/>
            <a:ext cx="1940432" cy="60668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1800" b="1" dirty="0">
                <a:solidFill>
                  <a:schemeClr val="tx1"/>
                </a:solidFill>
                <a:latin typeface="Barlow"/>
                <a:ea typeface="Barlow"/>
                <a:cs typeface="Barlow"/>
                <a:sym typeface="Barlow"/>
              </a:rPr>
              <a:t>Malignant cancer</a:t>
            </a:r>
          </a:p>
        </p:txBody>
      </p:sp>
      <p:cxnSp>
        <p:nvCxnSpPr>
          <p:cNvPr id="23" name="Straight Arrow Connector 22">
            <a:extLst>
              <a:ext uri="{FF2B5EF4-FFF2-40B4-BE49-F238E27FC236}">
                <a16:creationId xmlns:a16="http://schemas.microsoft.com/office/drawing/2014/main" id="{3659EAE2-1CBD-698F-E1C9-4D138C5C80E0}"/>
              </a:ext>
            </a:extLst>
          </p:cNvPr>
          <p:cNvCxnSpPr/>
          <p:nvPr/>
        </p:nvCxnSpPr>
        <p:spPr>
          <a:xfrm flipV="1">
            <a:off x="3721895" y="2873248"/>
            <a:ext cx="942975" cy="435768"/>
          </a:xfrm>
          <a:prstGeom prst="straightConnector1">
            <a:avLst/>
          </a:prstGeom>
          <a:ln w="28575">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5886049-D78E-67F1-36EA-06143D5640BB}"/>
              </a:ext>
            </a:extLst>
          </p:cNvPr>
          <p:cNvCxnSpPr>
            <a:cxnSpLocks/>
          </p:cNvCxnSpPr>
          <p:nvPr/>
        </p:nvCxnSpPr>
        <p:spPr>
          <a:xfrm>
            <a:off x="3721895" y="3414711"/>
            <a:ext cx="1014411" cy="221458"/>
          </a:xfrm>
          <a:prstGeom prst="straightConnector1">
            <a:avLst/>
          </a:prstGeom>
          <a:ln w="28575">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Google Shape;449;p37">
            <a:extLst>
              <a:ext uri="{FF2B5EF4-FFF2-40B4-BE49-F238E27FC236}">
                <a16:creationId xmlns:a16="http://schemas.microsoft.com/office/drawing/2014/main" id="{BD726A65-06A1-3E1B-BDF9-B759065C832F}"/>
              </a:ext>
            </a:extLst>
          </p:cNvPr>
          <p:cNvSpPr txBox="1"/>
          <p:nvPr/>
        </p:nvSpPr>
        <p:spPr>
          <a:xfrm>
            <a:off x="4858399" y="2571750"/>
            <a:ext cx="1940432" cy="60668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1800" b="1" dirty="0">
                <a:solidFill>
                  <a:schemeClr val="tx1"/>
                </a:solidFill>
                <a:latin typeface="Barlow"/>
                <a:ea typeface="Barlow"/>
                <a:cs typeface="Barlow"/>
                <a:sym typeface="Barlow"/>
              </a:rPr>
              <a:t>Positive</a:t>
            </a:r>
          </a:p>
        </p:txBody>
      </p:sp>
      <p:sp>
        <p:nvSpPr>
          <p:cNvPr id="31" name="Google Shape;449;p37">
            <a:extLst>
              <a:ext uri="{FF2B5EF4-FFF2-40B4-BE49-F238E27FC236}">
                <a16:creationId xmlns:a16="http://schemas.microsoft.com/office/drawing/2014/main" id="{1D18DE33-5E30-E809-51E2-B74D74ECD0AF}"/>
              </a:ext>
            </a:extLst>
          </p:cNvPr>
          <p:cNvSpPr txBox="1"/>
          <p:nvPr/>
        </p:nvSpPr>
        <p:spPr>
          <a:xfrm>
            <a:off x="4930522" y="3401418"/>
            <a:ext cx="1940432" cy="60668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1800" b="1" dirty="0">
                <a:solidFill>
                  <a:schemeClr val="tx1"/>
                </a:solidFill>
                <a:latin typeface="Barlow"/>
                <a:ea typeface="Barlow"/>
                <a:cs typeface="Barlow"/>
                <a:sym typeface="Barlow"/>
              </a:rPr>
              <a:t>Negative</a:t>
            </a:r>
          </a:p>
        </p:txBody>
      </p:sp>
      <p:cxnSp>
        <p:nvCxnSpPr>
          <p:cNvPr id="32" name="Straight Arrow Connector 31">
            <a:extLst>
              <a:ext uri="{FF2B5EF4-FFF2-40B4-BE49-F238E27FC236}">
                <a16:creationId xmlns:a16="http://schemas.microsoft.com/office/drawing/2014/main" id="{63907097-63D7-7023-3CBF-B04411FE1566}"/>
              </a:ext>
            </a:extLst>
          </p:cNvPr>
          <p:cNvCxnSpPr>
            <a:cxnSpLocks/>
          </p:cNvCxnSpPr>
          <p:nvPr/>
        </p:nvCxnSpPr>
        <p:spPr>
          <a:xfrm>
            <a:off x="5650707" y="3864766"/>
            <a:ext cx="378618" cy="407193"/>
          </a:xfrm>
          <a:prstGeom prst="straightConnector1">
            <a:avLst/>
          </a:prstGeom>
          <a:ln w="28575">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7C1E9B8-DABA-4229-9E73-02A670254089}"/>
              </a:ext>
            </a:extLst>
          </p:cNvPr>
          <p:cNvCxnSpPr>
            <a:cxnSpLocks/>
          </p:cNvCxnSpPr>
          <p:nvPr/>
        </p:nvCxnSpPr>
        <p:spPr>
          <a:xfrm flipH="1">
            <a:off x="5081208" y="3850478"/>
            <a:ext cx="319467" cy="407194"/>
          </a:xfrm>
          <a:prstGeom prst="straightConnector1">
            <a:avLst/>
          </a:prstGeom>
          <a:ln w="28575">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Google Shape;449;p37">
            <a:extLst>
              <a:ext uri="{FF2B5EF4-FFF2-40B4-BE49-F238E27FC236}">
                <a16:creationId xmlns:a16="http://schemas.microsoft.com/office/drawing/2014/main" id="{3155FA1F-880A-D764-A8CD-B8D922F29945}"/>
              </a:ext>
            </a:extLst>
          </p:cNvPr>
          <p:cNvSpPr txBox="1"/>
          <p:nvPr/>
        </p:nvSpPr>
        <p:spPr>
          <a:xfrm>
            <a:off x="3443288" y="4271956"/>
            <a:ext cx="2257424" cy="60668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1600" b="1" dirty="0">
                <a:solidFill>
                  <a:schemeClr val="tx1"/>
                </a:solidFill>
                <a:latin typeface="Barlow"/>
                <a:ea typeface="Barlow"/>
                <a:cs typeface="Barlow"/>
                <a:sym typeface="Barlow"/>
              </a:rPr>
              <a:t>Difficult negative case</a:t>
            </a:r>
          </a:p>
        </p:txBody>
      </p:sp>
      <p:sp>
        <p:nvSpPr>
          <p:cNvPr id="39" name="Google Shape;449;p37">
            <a:extLst>
              <a:ext uri="{FF2B5EF4-FFF2-40B4-BE49-F238E27FC236}">
                <a16:creationId xmlns:a16="http://schemas.microsoft.com/office/drawing/2014/main" id="{28D8F19D-CB77-91A1-0A83-E11FA52E381D}"/>
              </a:ext>
            </a:extLst>
          </p:cNvPr>
          <p:cNvSpPr txBox="1"/>
          <p:nvPr/>
        </p:nvSpPr>
        <p:spPr>
          <a:xfrm>
            <a:off x="5900738" y="4271956"/>
            <a:ext cx="1940432" cy="60668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1600" b="1" dirty="0">
                <a:solidFill>
                  <a:schemeClr val="tx1"/>
                </a:solidFill>
                <a:latin typeface="Barlow"/>
                <a:ea typeface="Barlow"/>
                <a:cs typeface="Barlow"/>
                <a:sym typeface="Barlow"/>
              </a:rPr>
              <a:t>Normal</a:t>
            </a:r>
          </a:p>
        </p:txBody>
      </p:sp>
      <p:sp>
        <p:nvSpPr>
          <p:cNvPr id="42" name="TextBox 41">
            <a:extLst>
              <a:ext uri="{FF2B5EF4-FFF2-40B4-BE49-F238E27FC236}">
                <a16:creationId xmlns:a16="http://schemas.microsoft.com/office/drawing/2014/main" id="{4C8A6768-75AE-3C2F-34DD-5546DCDF615B}"/>
              </a:ext>
            </a:extLst>
          </p:cNvPr>
          <p:cNvSpPr txBox="1"/>
          <p:nvPr/>
        </p:nvSpPr>
        <p:spPr>
          <a:xfrm>
            <a:off x="5962936" y="3492195"/>
            <a:ext cx="1268769" cy="307777"/>
          </a:xfrm>
          <a:prstGeom prst="rect">
            <a:avLst/>
          </a:prstGeom>
          <a:noFill/>
        </p:spPr>
        <p:txBody>
          <a:bodyPr wrap="square" rtlCol="0">
            <a:spAutoFit/>
          </a:bodyPr>
          <a:lstStyle/>
          <a:p>
            <a:r>
              <a:rPr lang="en-US" dirty="0">
                <a:solidFill>
                  <a:srgbClr val="FFFF00"/>
                </a:solidFill>
              </a:rPr>
              <a:t>( 53548 )</a:t>
            </a:r>
            <a:endParaRPr lang="ru-RU" dirty="0">
              <a:solidFill>
                <a:srgbClr val="FFFF00"/>
              </a:solidFill>
            </a:endParaRPr>
          </a:p>
        </p:txBody>
      </p:sp>
      <p:sp>
        <p:nvSpPr>
          <p:cNvPr id="44" name="TextBox 43">
            <a:extLst>
              <a:ext uri="{FF2B5EF4-FFF2-40B4-BE49-F238E27FC236}">
                <a16:creationId xmlns:a16="http://schemas.microsoft.com/office/drawing/2014/main" id="{E0C63CF9-A387-4FEA-5D96-B9F1C29CA04E}"/>
              </a:ext>
            </a:extLst>
          </p:cNvPr>
          <p:cNvSpPr txBox="1"/>
          <p:nvPr/>
        </p:nvSpPr>
        <p:spPr>
          <a:xfrm>
            <a:off x="5828615" y="2656879"/>
            <a:ext cx="1268769" cy="307777"/>
          </a:xfrm>
          <a:prstGeom prst="rect">
            <a:avLst/>
          </a:prstGeom>
          <a:noFill/>
        </p:spPr>
        <p:txBody>
          <a:bodyPr wrap="square" rtlCol="0">
            <a:spAutoFit/>
          </a:bodyPr>
          <a:lstStyle/>
          <a:p>
            <a:r>
              <a:rPr lang="en-US" dirty="0">
                <a:solidFill>
                  <a:srgbClr val="FFFF00"/>
                </a:solidFill>
              </a:rPr>
              <a:t>( 1158 )</a:t>
            </a:r>
            <a:endParaRPr lang="ru-RU" dirty="0">
              <a:solidFill>
                <a:srgbClr val="FFFF00"/>
              </a:solidFill>
            </a:endParaRPr>
          </a:p>
        </p:txBody>
      </p:sp>
      <p:sp>
        <p:nvSpPr>
          <p:cNvPr id="45" name="TextBox 44">
            <a:extLst>
              <a:ext uri="{FF2B5EF4-FFF2-40B4-BE49-F238E27FC236}">
                <a16:creationId xmlns:a16="http://schemas.microsoft.com/office/drawing/2014/main" id="{9DBE7036-943B-6AB9-4935-E1294B52A10C}"/>
              </a:ext>
            </a:extLst>
          </p:cNvPr>
          <p:cNvSpPr txBox="1"/>
          <p:nvPr/>
        </p:nvSpPr>
        <p:spPr>
          <a:xfrm>
            <a:off x="4229100" y="4663264"/>
            <a:ext cx="1268769" cy="307777"/>
          </a:xfrm>
          <a:prstGeom prst="rect">
            <a:avLst/>
          </a:prstGeom>
          <a:noFill/>
        </p:spPr>
        <p:txBody>
          <a:bodyPr wrap="square" rtlCol="0">
            <a:spAutoFit/>
          </a:bodyPr>
          <a:lstStyle/>
          <a:p>
            <a:r>
              <a:rPr lang="en-US" dirty="0">
                <a:solidFill>
                  <a:srgbClr val="FFFF00"/>
                </a:solidFill>
              </a:rPr>
              <a:t>( 7705 )</a:t>
            </a:r>
            <a:endParaRPr lang="ru-RU" dirty="0">
              <a:solidFill>
                <a:srgbClr val="FFFF00"/>
              </a:solidFill>
            </a:endParaRPr>
          </a:p>
        </p:txBody>
      </p:sp>
      <p:sp>
        <p:nvSpPr>
          <p:cNvPr id="46" name="Multiplication Sign 45">
            <a:extLst>
              <a:ext uri="{FF2B5EF4-FFF2-40B4-BE49-F238E27FC236}">
                <a16:creationId xmlns:a16="http://schemas.microsoft.com/office/drawing/2014/main" id="{93C714EE-8EC7-47C2-DD4B-4F5B3069385D}"/>
              </a:ext>
            </a:extLst>
          </p:cNvPr>
          <p:cNvSpPr/>
          <p:nvPr/>
        </p:nvSpPr>
        <p:spPr>
          <a:xfrm>
            <a:off x="3986271" y="4062191"/>
            <a:ext cx="1357197" cy="908850"/>
          </a:xfrm>
          <a:prstGeom prst="mathMultiply">
            <a:avLst>
              <a:gd name="adj1" fmla="val 8586"/>
            </a:avLst>
          </a:prstGeom>
          <a:solidFill>
            <a:srgbClr val="FF000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extBox 1">
            <a:extLst>
              <a:ext uri="{FF2B5EF4-FFF2-40B4-BE49-F238E27FC236}">
                <a16:creationId xmlns:a16="http://schemas.microsoft.com/office/drawing/2014/main" id="{B7FE5DBD-7BAB-A3C6-6118-12074F1ADB91}"/>
              </a:ext>
            </a:extLst>
          </p:cNvPr>
          <p:cNvSpPr txBox="1"/>
          <p:nvPr/>
        </p:nvSpPr>
        <p:spPr>
          <a:xfrm>
            <a:off x="545536" y="4117177"/>
            <a:ext cx="2213285" cy="738664"/>
          </a:xfrm>
          <a:prstGeom prst="rect">
            <a:avLst/>
          </a:prstGeom>
          <a:noFill/>
        </p:spPr>
        <p:txBody>
          <a:bodyPr wrap="square" rtlCol="0">
            <a:spAutoFit/>
          </a:bodyPr>
          <a:lstStyle/>
          <a:p>
            <a:r>
              <a:rPr lang="en-US" dirty="0">
                <a:solidFill>
                  <a:schemeClr val="accent1"/>
                </a:solidFill>
              </a:rPr>
              <a:t>During Data cleansing process difficult negative cases were discarded. </a:t>
            </a:r>
            <a:endParaRPr lang="ru-RU" dirty="0">
              <a:solidFill>
                <a:schemeClr val="accent1"/>
              </a:solidFill>
            </a:endParaRPr>
          </a:p>
        </p:txBody>
      </p:sp>
      <p:sp>
        <p:nvSpPr>
          <p:cNvPr id="4" name="TextBox 3">
            <a:extLst>
              <a:ext uri="{FF2B5EF4-FFF2-40B4-BE49-F238E27FC236}">
                <a16:creationId xmlns:a16="http://schemas.microsoft.com/office/drawing/2014/main" id="{629FFBF2-E08B-BE66-A0C6-92FCEF5A7A52}"/>
              </a:ext>
            </a:extLst>
          </p:cNvPr>
          <p:cNvSpPr txBox="1"/>
          <p:nvPr/>
        </p:nvSpPr>
        <p:spPr>
          <a:xfrm>
            <a:off x="8526065" y="4660999"/>
            <a:ext cx="335756" cy="307777"/>
          </a:xfrm>
          <a:prstGeom prst="rect">
            <a:avLst/>
          </a:prstGeom>
          <a:noFill/>
        </p:spPr>
        <p:txBody>
          <a:bodyPr wrap="square" rtlCol="0">
            <a:spAutoFit/>
          </a:bodyPr>
          <a:lstStyle/>
          <a:p>
            <a:r>
              <a:rPr lang="en-US" dirty="0">
                <a:solidFill>
                  <a:schemeClr val="accent1"/>
                </a:solidFill>
              </a:rPr>
              <a:t>9</a:t>
            </a:r>
            <a:endParaRPr lang="ru-RU" dirty="0">
              <a:solidFill>
                <a:schemeClr val="accent1"/>
              </a:solidFill>
            </a:endParaRPr>
          </a:p>
        </p:txBody>
      </p:sp>
    </p:spTree>
    <p:extLst>
      <p:ext uri="{BB962C8B-B14F-4D97-AF65-F5344CB8AC3E}">
        <p14:creationId xmlns:p14="http://schemas.microsoft.com/office/powerpoint/2010/main" val="57352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6" grpId="0" animBg="1"/>
      <p:bldP spid="2" grpId="0"/>
    </p:bldLst>
  </p:timing>
</p:sld>
</file>

<file path=ppt/theme/theme1.xml><?xml version="1.0" encoding="utf-8"?>
<a:theme xmlns:a="http://schemas.openxmlformats.org/drawingml/2006/main" name="Neuronal Synapse Case Report by Slidesgo">
  <a:themeElements>
    <a:clrScheme name="Simple Light">
      <a:dk1>
        <a:srgbClr val="F1F6FF"/>
      </a:dk1>
      <a:lt1>
        <a:srgbClr val="0D2635"/>
      </a:lt1>
      <a:dk2>
        <a:srgbClr val="5492FF"/>
      </a:dk2>
      <a:lt2>
        <a:srgbClr val="000000"/>
      </a:lt2>
      <a:accent1>
        <a:srgbClr val="FFFFFF"/>
      </a:accent1>
      <a:accent2>
        <a:srgbClr val="FFFFFF"/>
      </a:accent2>
      <a:accent3>
        <a:srgbClr val="FFFFFF"/>
      </a:accent3>
      <a:accent4>
        <a:srgbClr val="FFFFFF"/>
      </a:accent4>
      <a:accent5>
        <a:srgbClr val="FFFFFF"/>
      </a:accent5>
      <a:accent6>
        <a:srgbClr val="FFFFFF"/>
      </a:accent6>
      <a:hlink>
        <a:srgbClr val="F1F6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Arzu_Fatullayeva_draft_presentation</Template>
  <TotalTime>1337</TotalTime>
  <Words>979</Words>
  <Application>Microsoft Office PowerPoint</Application>
  <PresentationFormat>On-screen Show (16:9)</PresentationFormat>
  <Paragraphs>153</Paragraphs>
  <Slides>16</Slides>
  <Notes>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Times New Roman</vt:lpstr>
      <vt:lpstr>Söhne</vt:lpstr>
      <vt:lpstr>-apple-system</vt:lpstr>
      <vt:lpstr>Fascinate Inline</vt:lpstr>
      <vt:lpstr>Google Sans</vt:lpstr>
      <vt:lpstr>Calibri</vt:lpstr>
      <vt:lpstr>Albert Sans</vt:lpstr>
      <vt:lpstr>Arial</vt:lpstr>
      <vt:lpstr>Barlow</vt:lpstr>
      <vt:lpstr>Righteous</vt:lpstr>
      <vt:lpstr>Wingdings</vt:lpstr>
      <vt:lpstr>Neuronal Synapse Case Report by Slidesgo</vt:lpstr>
      <vt:lpstr>Finding informative regions in grayscale mammogram images.</vt:lpstr>
      <vt:lpstr>Project Objective:</vt:lpstr>
      <vt:lpstr>Heilmeier Questions</vt:lpstr>
      <vt:lpstr>2.3 million women</vt:lpstr>
      <vt:lpstr>Strategy</vt:lpstr>
      <vt:lpstr>Qualitative Analysis – Theory and Hypothesis</vt:lpstr>
      <vt:lpstr>PowerPoint Presentation</vt:lpstr>
      <vt:lpstr>Challenges with image processing</vt:lpstr>
      <vt:lpstr>Data Collection</vt:lpstr>
      <vt:lpstr>Positive</vt:lpstr>
      <vt:lpstr>PowerPoint Presentation</vt:lpstr>
      <vt:lpstr>Feature extraction (ORB)</vt:lpstr>
      <vt:lpstr>ORB applied to breast cancer</vt:lpstr>
      <vt:lpstr>Results</vt:lpstr>
      <vt:lpstr>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Finding informative regions in grayscale mammogram images.</dc:title>
  <dc:creator>Arzu Fatullayeva</dc:creator>
  <cp:lastModifiedBy>Arzu Fatullayeva</cp:lastModifiedBy>
  <cp:revision>7</cp:revision>
  <dcterms:created xsi:type="dcterms:W3CDTF">2023-08-04T19:47:18Z</dcterms:created>
  <dcterms:modified xsi:type="dcterms:W3CDTF">2023-08-05T18:04:42Z</dcterms:modified>
</cp:coreProperties>
</file>